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9" r:id="rId9"/>
    <p:sldId id="265" r:id="rId10"/>
    <p:sldId id="266" r:id="rId11"/>
    <p:sldId id="267" r:id="rId12"/>
    <p:sldId id="268" r:id="rId13"/>
    <p:sldId id="264" r:id="rId14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92D2"/>
    <a:srgbClr val="0F0FC8"/>
    <a:srgbClr val="1414FF"/>
    <a:srgbClr val="406FC4"/>
    <a:srgbClr val="416FC3"/>
    <a:srgbClr val="507B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5" d="100"/>
          <a:sy n="55" d="100"/>
        </p:scale>
        <p:origin x="90" y="1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4D9C26-7004-4E95-B0CC-8A673CE2F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E32289-3473-4D6C-9C5A-7A1144EB1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21A095-5750-445C-A844-E81AB8243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E2A8-B0E0-49E6-BC74-AAE0DBBDB3BD}" type="datetimeFigureOut">
              <a:rPr lang="es-AR" smtClean="0"/>
              <a:t>7/10/2020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C58220-6643-40C8-8A9D-814739500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267164-50AD-40F8-9ACD-820D9B341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67CD-A0AD-4BE5-8AD5-A2870DA70C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0343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EB2F71-BDD3-46E8-828B-F56D8306C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50502A-0557-4984-9C0B-42B2BF199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3B4B26-6535-406F-A8AC-9F54377E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E2A8-B0E0-49E6-BC74-AAE0DBBDB3BD}" type="datetimeFigureOut">
              <a:rPr lang="es-AR" smtClean="0"/>
              <a:t>7/10/2020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6D4D31-1F6A-4588-9380-F77B3D38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8A2681-8627-451D-B468-926F4C7E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67CD-A0AD-4BE5-8AD5-A2870DA70C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1073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2391FA7-A6AF-42E4-9CCB-2FE0EA9CC4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B645FB-310E-4754-99C9-35388CF3B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B561C9-1D4B-4118-9549-F1AA53973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E2A8-B0E0-49E6-BC74-AAE0DBBDB3BD}" type="datetimeFigureOut">
              <a:rPr lang="es-AR" smtClean="0"/>
              <a:t>7/10/2020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F1608A-1698-4BAF-B888-467B0E0A8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32D126-13DC-4328-B23F-BB42EE6DF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67CD-A0AD-4BE5-8AD5-A2870DA70C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6057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013595-D0A9-4B29-BEE3-3A29715A9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B3F17B-C155-4E10-BAE8-CE93C4B78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C24610-0381-4211-87FE-784D921FE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E2A8-B0E0-49E6-BC74-AAE0DBBDB3BD}" type="datetimeFigureOut">
              <a:rPr lang="es-AR" smtClean="0"/>
              <a:t>7/10/2020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55FAEA-E64C-4EB4-95A2-AFA453DC5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59417D-B616-4FF2-9F34-E43AE3653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67CD-A0AD-4BE5-8AD5-A2870DA70C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632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201CCE-757D-472F-88B7-78D35EA0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439386-9B94-4672-AD9B-B62705EE1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2D25DB-0755-444A-9D9F-AE89CEA4D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E2A8-B0E0-49E6-BC74-AAE0DBBDB3BD}" type="datetimeFigureOut">
              <a:rPr lang="es-AR" smtClean="0"/>
              <a:t>7/10/2020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93A255-7851-40A3-9D76-81399A18E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19F710-247D-457D-AE99-D95CFA99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67CD-A0AD-4BE5-8AD5-A2870DA70C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0808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F36F7-C046-4E7F-8550-503E27E1C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591971-FD40-4BC9-BCCD-2719B2F6B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E52F5B-70D9-4F1B-9672-C14204068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BFBCE8-C5B7-422F-B3C4-2E46CC23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E2A8-B0E0-49E6-BC74-AAE0DBBDB3BD}" type="datetimeFigureOut">
              <a:rPr lang="es-AR" smtClean="0"/>
              <a:t>7/10/2020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33294C-7368-4A82-82AA-9E295131E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7B04DA-3C9F-486F-BB83-A27EF728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67CD-A0AD-4BE5-8AD5-A2870DA70C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102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F6B4D6-58A4-465A-A003-58C47EA6B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8F3078-17FA-47E8-9DDC-9917103E7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0E27DE-F23D-4BAF-891A-DA9A67B00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89C402-73F3-4BF9-812F-3BB4B6D32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2CE36D8-D20F-4830-8CB1-9023947CA4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D0FFA2-A1BB-460C-B6BA-128010355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E2A8-B0E0-49E6-BC74-AAE0DBBDB3BD}" type="datetimeFigureOut">
              <a:rPr lang="es-AR" smtClean="0"/>
              <a:t>7/10/2020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B4A343-7C56-49F1-B72C-56C537B5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ED96DEC-33D6-4FD5-BE5F-950ED82C7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67CD-A0AD-4BE5-8AD5-A2870DA70C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9536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28332-B1F7-4F1E-ABF5-4495D499B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637F656-F8B4-4D27-84DC-427E1D294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E2A8-B0E0-49E6-BC74-AAE0DBBDB3BD}" type="datetimeFigureOut">
              <a:rPr lang="es-AR" smtClean="0"/>
              <a:t>7/10/2020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5B522C8-A47F-4A80-9B85-67165D5A4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E10C06-0583-48BB-BA74-95B565C0D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67CD-A0AD-4BE5-8AD5-A2870DA70C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044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6D1785-37DE-4AD9-8082-FDD96A1E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E2A8-B0E0-49E6-BC74-AAE0DBBDB3BD}" type="datetimeFigureOut">
              <a:rPr lang="es-AR" smtClean="0"/>
              <a:t>7/10/2020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82E060-44C0-4358-83E8-0BFEF78A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965101-4766-4D14-A547-B96EBC805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67CD-A0AD-4BE5-8AD5-A2870DA70C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046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59EB8F-DCC1-4028-847D-AEEBA487E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29CD4D-D1FB-4013-9A92-FFA389DB6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0DB527-BC00-43AF-8921-2064D8C3A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9ACB49-AE9C-45E2-B099-A04E6DF20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E2A8-B0E0-49E6-BC74-AAE0DBBDB3BD}" type="datetimeFigureOut">
              <a:rPr lang="es-AR" smtClean="0"/>
              <a:t>7/10/2020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6E8AB1-7C1F-415E-BC37-92BF7063A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A167CF-F919-4D1F-A955-AA64E54E9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67CD-A0AD-4BE5-8AD5-A2870DA70C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8296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ED04B-B452-43A5-B670-4CD40EF82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B7010B8-FC1C-4D77-A992-D2FEE13B47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8C6141-3327-4B7A-83F7-6D02E637E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A3958D-46CC-4B55-B82E-F0F37D988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E2A8-B0E0-49E6-BC74-AAE0DBBDB3BD}" type="datetimeFigureOut">
              <a:rPr lang="es-AR" smtClean="0"/>
              <a:t>7/10/2020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AEDFB8-3F76-421C-B87D-715F5FA6D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BB31A2-F40F-494B-8CC3-6BE162A8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67CD-A0AD-4BE5-8AD5-A2870DA70C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5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759A6AA-6C0B-4547-8577-5CED1B9D7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46FC66-2DD8-43FF-9EB3-A4D13C974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CBCD0A-FAD3-4C59-8971-B8AADE568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7E2A8-B0E0-49E6-BC74-AAE0DBBDB3BD}" type="datetimeFigureOut">
              <a:rPr lang="es-AR" smtClean="0"/>
              <a:t>7/10/2020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187BB6-5588-46CC-AA67-5FDAADA4E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844FDB-DD40-461C-85B7-17E573835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467CD-A0AD-4BE5-8AD5-A2870DA70C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0348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tecnoedu.com/Armfield/FT15A.php" TargetMode="External"/><Relationship Id="rId7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hyperlink" Target="https://tecnoedu.com/Armfield/FT75A.php" TargetMode="External"/><Relationship Id="rId4" Type="http://schemas.openxmlformats.org/officeDocument/2006/relationships/hyperlink" Target="https://tecnoedu.com/Armfield/FT43AA.php" TargetMode="External"/><Relationship Id="rId9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noedu.com/Armfield/FT9A.php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hyperlink" Target="https://tecnoedu.com/Armfield/FT30MkIIIA.ph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ecnoedu.com/Armfield/FT2010A.php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9.jpg"/><Relationship Id="rId4" Type="http://schemas.openxmlformats.org/officeDocument/2006/relationships/hyperlink" Target="https://tecnoedu.com/Armfield/FT21A.ph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ecnoedu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s://tecnoedu.com/Armfield/FT18MKII50C.php" TargetMode="External"/><Relationship Id="rId7" Type="http://schemas.openxmlformats.org/officeDocument/2006/relationships/hyperlink" Target="https://tecnoedu.com/Armfield/FT83A.ph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cnoedu.com/Armfield/FT7432.php" TargetMode="External"/><Relationship Id="rId5" Type="http://schemas.openxmlformats.org/officeDocument/2006/relationships/hyperlink" Target="https://tecnoedu.com/Armfield/FT7431.php" TargetMode="External"/><Relationship Id="rId10" Type="http://schemas.openxmlformats.org/officeDocument/2006/relationships/image" Target="../media/image6.jpg"/><Relationship Id="rId4" Type="http://schemas.openxmlformats.org/officeDocument/2006/relationships/hyperlink" Target="https://tecnoedu.com/Armfield/FT74XTSE.php" TargetMode="External"/><Relationship Id="rId9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ecnoedu.com/Armfield/FT22A.php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hyperlink" Target="https://tecnoedu.com/Armfield/FT80A.php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tecnoedu.com/Armfield/FT2010A.php" TargetMode="External"/><Relationship Id="rId7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hyperlink" Target="https://tecnoedu.com/Armfield/FT25BBPA1FCA.php" TargetMode="External"/><Relationship Id="rId4" Type="http://schemas.openxmlformats.org/officeDocument/2006/relationships/hyperlink" Target="https://tecnoedu.com/Armfield/FT14050CCTA.php" TargetMode="External"/><Relationship Id="rId9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ecnoedu.com/Armfield/FT15A.php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hyperlink" Target="https://tecnoedu.com/Armfield/FT21A.ph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BC814C7-5FC9-40C1-95E5-44487E0799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58" b="795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2536C8B-A532-4ECB-BA4C-D70A1E2E7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5550" y="5045453"/>
            <a:ext cx="5706834" cy="1340190"/>
          </a:xfrm>
          <a:gradFill>
            <a:gsLst>
              <a:gs pos="1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52400" dist="177800" dir="3240000" algn="ctr" rotWithShape="0">
              <a:srgbClr val="000000">
                <a:alpha val="47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es-AR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Investigación, Desarrollo,</a:t>
            </a:r>
            <a:br>
              <a:rPr lang="es-AR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y Práctica de</a:t>
            </a:r>
            <a:br>
              <a:rPr lang="es-AR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Técnicas de la Industria Láctea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2965F8-A6A0-46D5-BE1E-E920A62EE6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4E1540C-8D66-4FBB-BAAA-530AFAC76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5453"/>
            <a:ext cx="6096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2" name="Conector recto 171">
            <a:extLst>
              <a:ext uri="{FF2B5EF4-FFF2-40B4-BE49-F238E27FC236}">
                <a16:creationId xmlns:a16="http://schemas.microsoft.com/office/drawing/2014/main" id="{E5753D54-CDB1-4C0B-AFB6-498201EAEE59}"/>
              </a:ext>
            </a:extLst>
          </p:cNvPr>
          <p:cNvCxnSpPr>
            <a:stCxn id="15" idx="3"/>
          </p:cNvCxnSpPr>
          <p:nvPr/>
        </p:nvCxnSpPr>
        <p:spPr>
          <a:xfrm flipV="1">
            <a:off x="1538923" y="1589499"/>
            <a:ext cx="725845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B99D4092-D55A-473C-ACEF-454A742E1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746"/>
            <a:ext cx="10515600" cy="268286"/>
          </a:xfrm>
        </p:spPr>
        <p:txBody>
          <a:bodyPr>
            <a:noAutofit/>
          </a:bodyPr>
          <a:lstStyle/>
          <a:p>
            <a:pPr algn="ctr"/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Procesos Básicos Simplificados de la Industria Láctea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53A13332-27BB-4439-A95A-53FCA6B69DCA}"/>
              </a:ext>
            </a:extLst>
          </p:cNvPr>
          <p:cNvSpPr/>
          <p:nvPr/>
        </p:nvSpPr>
        <p:spPr>
          <a:xfrm>
            <a:off x="682789" y="726865"/>
            <a:ext cx="856134" cy="1725269"/>
          </a:xfrm>
          <a:prstGeom prst="rightArrow">
            <a:avLst>
              <a:gd name="adj1" fmla="val 50000"/>
              <a:gd name="adj2" fmla="val 46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/>
              <a:t>Leche Fresca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7B5B82AA-58D8-464C-854D-C03C8461FD42}"/>
              </a:ext>
            </a:extLst>
          </p:cNvPr>
          <p:cNvSpPr/>
          <p:nvPr/>
        </p:nvSpPr>
        <p:spPr>
          <a:xfrm>
            <a:off x="1310440" y="3401001"/>
            <a:ext cx="1908656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Desnatado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5FC0DDF6-90C2-4BF8-BF3D-C364F13329D6}"/>
              </a:ext>
            </a:extLst>
          </p:cNvPr>
          <p:cNvSpPr/>
          <p:nvPr/>
        </p:nvSpPr>
        <p:spPr>
          <a:xfrm>
            <a:off x="4768141" y="3041179"/>
            <a:ext cx="1908656" cy="10566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/>
              <a:t>Pasteurización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36087900-A883-44CF-B916-FA666C2F56C3}"/>
              </a:ext>
            </a:extLst>
          </p:cNvPr>
          <p:cNvSpPr/>
          <p:nvPr/>
        </p:nvSpPr>
        <p:spPr>
          <a:xfrm>
            <a:off x="7869365" y="1404100"/>
            <a:ext cx="1730374" cy="370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Cuajado, Corte, …, Maduración</a:t>
            </a: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ACB6CED6-B8B7-4D83-B90F-325E6261ACE6}"/>
              </a:ext>
            </a:extLst>
          </p:cNvPr>
          <p:cNvSpPr/>
          <p:nvPr/>
        </p:nvSpPr>
        <p:spPr>
          <a:xfrm>
            <a:off x="7878890" y="5364100"/>
            <a:ext cx="1720849" cy="370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Corte, batido, salado, …</a:t>
            </a:r>
          </a:p>
        </p:txBody>
      </p:sp>
      <p:cxnSp>
        <p:nvCxnSpPr>
          <p:cNvPr id="66" name="Conector recto de flecha 65">
            <a:extLst>
              <a:ext uri="{FF2B5EF4-FFF2-40B4-BE49-F238E27FC236}">
                <a16:creationId xmlns:a16="http://schemas.microsoft.com/office/drawing/2014/main" id="{F1374678-A77D-4606-B16C-7FE76A71D9A7}"/>
              </a:ext>
            </a:extLst>
          </p:cNvPr>
          <p:cNvCxnSpPr>
            <a:cxnSpLocks/>
            <a:stCxn id="24" idx="3"/>
            <a:endCxn id="19" idx="1"/>
          </p:cNvCxnSpPr>
          <p:nvPr/>
        </p:nvCxnSpPr>
        <p:spPr>
          <a:xfrm flipV="1">
            <a:off x="3219096" y="3569500"/>
            <a:ext cx="1549045" cy="16445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Rectángulo: esquinas redondeadas 303">
            <a:extLst>
              <a:ext uri="{FF2B5EF4-FFF2-40B4-BE49-F238E27FC236}">
                <a16:creationId xmlns:a16="http://schemas.microsoft.com/office/drawing/2014/main" id="{A160EC6E-7989-4F4A-BFDB-6DE2E477AF31}"/>
              </a:ext>
            </a:extLst>
          </p:cNvPr>
          <p:cNvSpPr/>
          <p:nvPr/>
        </p:nvSpPr>
        <p:spPr>
          <a:xfrm>
            <a:off x="10131370" y="1404100"/>
            <a:ext cx="1483360" cy="370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Quesos</a:t>
            </a:r>
          </a:p>
        </p:txBody>
      </p:sp>
      <p:pic>
        <p:nvPicPr>
          <p:cNvPr id="367" name="Imagen 366">
            <a:extLst>
              <a:ext uri="{FF2B5EF4-FFF2-40B4-BE49-F238E27FC236}">
                <a16:creationId xmlns:a16="http://schemas.microsoft.com/office/drawing/2014/main" id="{E280FEBF-A93E-458A-8D7A-2A63AD228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89" y="5801678"/>
            <a:ext cx="2470712" cy="617678"/>
          </a:xfrm>
          <a:prstGeom prst="rect">
            <a:avLst/>
          </a:prstGeom>
        </p:spPr>
      </p:pic>
      <p:sp>
        <p:nvSpPr>
          <p:cNvPr id="75" name="Rectángulo: esquinas redondeadas 74">
            <a:extLst>
              <a:ext uri="{FF2B5EF4-FFF2-40B4-BE49-F238E27FC236}">
                <a16:creationId xmlns:a16="http://schemas.microsoft.com/office/drawing/2014/main" id="{185E5D2B-0CC6-4B5D-9012-9A71D5ABD6BB}"/>
              </a:ext>
            </a:extLst>
          </p:cNvPr>
          <p:cNvSpPr/>
          <p:nvPr/>
        </p:nvSpPr>
        <p:spPr>
          <a:xfrm>
            <a:off x="10131370" y="2394100"/>
            <a:ext cx="1483360" cy="370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Leche Homogeneizada</a:t>
            </a:r>
          </a:p>
        </p:txBody>
      </p:sp>
      <p:sp>
        <p:nvSpPr>
          <p:cNvPr id="77" name="Rectángulo: esquinas redondeadas 76">
            <a:extLst>
              <a:ext uri="{FF2B5EF4-FFF2-40B4-BE49-F238E27FC236}">
                <a16:creationId xmlns:a16="http://schemas.microsoft.com/office/drawing/2014/main" id="{967D33AA-5920-4DAD-9837-6EC01A182FE7}"/>
              </a:ext>
            </a:extLst>
          </p:cNvPr>
          <p:cNvSpPr/>
          <p:nvPr/>
        </p:nvSpPr>
        <p:spPr>
          <a:xfrm>
            <a:off x="10131370" y="4374100"/>
            <a:ext cx="1483360" cy="370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Leche en Polvo</a:t>
            </a:r>
          </a:p>
        </p:txBody>
      </p:sp>
      <p:sp>
        <p:nvSpPr>
          <p:cNvPr id="78" name="Rectángulo: esquinas redondeadas 77">
            <a:extLst>
              <a:ext uri="{FF2B5EF4-FFF2-40B4-BE49-F238E27FC236}">
                <a16:creationId xmlns:a16="http://schemas.microsoft.com/office/drawing/2014/main" id="{26FCB703-787E-4F77-AE94-4F406DE22D41}"/>
              </a:ext>
            </a:extLst>
          </p:cNvPr>
          <p:cNvSpPr/>
          <p:nvPr/>
        </p:nvSpPr>
        <p:spPr>
          <a:xfrm>
            <a:off x="10182170" y="5364100"/>
            <a:ext cx="1483360" cy="370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Manteca</a:t>
            </a:r>
          </a:p>
        </p:txBody>
      </p:sp>
      <p:sp>
        <p:nvSpPr>
          <p:cNvPr id="86" name="Rectángulo: esquinas redondeadas 85">
            <a:extLst>
              <a:ext uri="{FF2B5EF4-FFF2-40B4-BE49-F238E27FC236}">
                <a16:creationId xmlns:a16="http://schemas.microsoft.com/office/drawing/2014/main" id="{F43BF5C8-E98B-43E1-BB45-F2671CB26423}"/>
              </a:ext>
            </a:extLst>
          </p:cNvPr>
          <p:cNvSpPr/>
          <p:nvPr/>
        </p:nvSpPr>
        <p:spPr>
          <a:xfrm>
            <a:off x="7878890" y="2394100"/>
            <a:ext cx="1730374" cy="370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Homogeneizado por presión</a:t>
            </a:r>
          </a:p>
        </p:txBody>
      </p:sp>
      <p:sp>
        <p:nvSpPr>
          <p:cNvPr id="87" name="Rectángulo: esquinas redondeadas 86">
            <a:extLst>
              <a:ext uri="{FF2B5EF4-FFF2-40B4-BE49-F238E27FC236}">
                <a16:creationId xmlns:a16="http://schemas.microsoft.com/office/drawing/2014/main" id="{7C70310F-623A-44D0-BDEB-46B400265CB5}"/>
              </a:ext>
            </a:extLst>
          </p:cNvPr>
          <p:cNvSpPr/>
          <p:nvPr/>
        </p:nvSpPr>
        <p:spPr>
          <a:xfrm>
            <a:off x="7878890" y="4374100"/>
            <a:ext cx="1730374" cy="370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Secado Spray</a:t>
            </a:r>
          </a:p>
        </p:txBody>
      </p:sp>
      <p:cxnSp>
        <p:nvCxnSpPr>
          <p:cNvPr id="108" name="Conector recto de flecha 107">
            <a:extLst>
              <a:ext uri="{FF2B5EF4-FFF2-40B4-BE49-F238E27FC236}">
                <a16:creationId xmlns:a16="http://schemas.microsoft.com/office/drawing/2014/main" id="{2EA6956F-8E93-407C-987A-15062B13A8F5}"/>
              </a:ext>
            </a:extLst>
          </p:cNvPr>
          <p:cNvCxnSpPr>
            <a:stCxn id="28" idx="3"/>
            <a:endCxn id="304" idx="1"/>
          </p:cNvCxnSpPr>
          <p:nvPr/>
        </p:nvCxnSpPr>
        <p:spPr>
          <a:xfrm>
            <a:off x="9599739" y="1589500"/>
            <a:ext cx="531631" cy="0"/>
          </a:xfrm>
          <a:prstGeom prst="straightConnector1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recto de flecha 109">
            <a:extLst>
              <a:ext uri="{FF2B5EF4-FFF2-40B4-BE49-F238E27FC236}">
                <a16:creationId xmlns:a16="http://schemas.microsoft.com/office/drawing/2014/main" id="{E760EDD2-DAD2-49C1-B62E-6BC6FE0FDD51}"/>
              </a:ext>
            </a:extLst>
          </p:cNvPr>
          <p:cNvCxnSpPr>
            <a:stCxn id="86" idx="3"/>
            <a:endCxn id="75" idx="1"/>
          </p:cNvCxnSpPr>
          <p:nvPr/>
        </p:nvCxnSpPr>
        <p:spPr>
          <a:xfrm>
            <a:off x="9609264" y="2579500"/>
            <a:ext cx="522106" cy="0"/>
          </a:xfrm>
          <a:prstGeom prst="straightConnector1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recto de flecha 112">
            <a:extLst>
              <a:ext uri="{FF2B5EF4-FFF2-40B4-BE49-F238E27FC236}">
                <a16:creationId xmlns:a16="http://schemas.microsoft.com/office/drawing/2014/main" id="{39280B0C-2C02-48C8-8520-4E59C300E581}"/>
              </a:ext>
            </a:extLst>
          </p:cNvPr>
          <p:cNvCxnSpPr>
            <a:stCxn id="87" idx="3"/>
            <a:endCxn id="77" idx="1"/>
          </p:cNvCxnSpPr>
          <p:nvPr/>
        </p:nvCxnSpPr>
        <p:spPr>
          <a:xfrm>
            <a:off x="9609264" y="4559500"/>
            <a:ext cx="522106" cy="0"/>
          </a:xfrm>
          <a:prstGeom prst="straightConnector1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ector recto de flecha 116">
            <a:extLst>
              <a:ext uri="{FF2B5EF4-FFF2-40B4-BE49-F238E27FC236}">
                <a16:creationId xmlns:a16="http://schemas.microsoft.com/office/drawing/2014/main" id="{A1A46006-25BD-4A20-987C-03F60C61FADF}"/>
              </a:ext>
            </a:extLst>
          </p:cNvPr>
          <p:cNvCxnSpPr>
            <a:stCxn id="32" idx="3"/>
            <a:endCxn id="78" idx="1"/>
          </p:cNvCxnSpPr>
          <p:nvPr/>
        </p:nvCxnSpPr>
        <p:spPr>
          <a:xfrm>
            <a:off x="9599739" y="5549500"/>
            <a:ext cx="582431" cy="0"/>
          </a:xfrm>
          <a:prstGeom prst="straightConnector1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 recto 125">
            <a:extLst>
              <a:ext uri="{FF2B5EF4-FFF2-40B4-BE49-F238E27FC236}">
                <a16:creationId xmlns:a16="http://schemas.microsoft.com/office/drawing/2014/main" id="{1EB23ABF-805F-4B30-B2C5-3BFCD2BC024A}"/>
              </a:ext>
            </a:extLst>
          </p:cNvPr>
          <p:cNvCxnSpPr>
            <a:cxnSpLocks/>
          </p:cNvCxnSpPr>
          <p:nvPr/>
        </p:nvCxnSpPr>
        <p:spPr>
          <a:xfrm flipV="1">
            <a:off x="1538923" y="1589500"/>
            <a:ext cx="2058353" cy="1"/>
          </a:xfrm>
          <a:prstGeom prst="line">
            <a:avLst/>
          </a:prstGeom>
          <a:ln w="38100">
            <a:solidFill>
              <a:srgbClr val="6E92D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recto de flecha 128">
            <a:extLst>
              <a:ext uri="{FF2B5EF4-FFF2-40B4-BE49-F238E27FC236}">
                <a16:creationId xmlns:a16="http://schemas.microsoft.com/office/drawing/2014/main" id="{275F0E59-9F19-4D6F-AD16-02F4AAEB7B6A}"/>
              </a:ext>
            </a:extLst>
          </p:cNvPr>
          <p:cNvCxnSpPr>
            <a:cxnSpLocks/>
          </p:cNvCxnSpPr>
          <p:nvPr/>
        </p:nvCxnSpPr>
        <p:spPr>
          <a:xfrm>
            <a:off x="3599180" y="1589500"/>
            <a:ext cx="0" cy="1988457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ector recto de flecha 130">
            <a:extLst>
              <a:ext uri="{FF2B5EF4-FFF2-40B4-BE49-F238E27FC236}">
                <a16:creationId xmlns:a16="http://schemas.microsoft.com/office/drawing/2014/main" id="{9B097F79-A79C-419D-8F08-DC3C3297CFE2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4003675" y="1589500"/>
            <a:ext cx="3865690" cy="0"/>
          </a:xfrm>
          <a:prstGeom prst="straightConnector1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ector recto 134">
            <a:extLst>
              <a:ext uri="{FF2B5EF4-FFF2-40B4-BE49-F238E27FC236}">
                <a16:creationId xmlns:a16="http://schemas.microsoft.com/office/drawing/2014/main" id="{6C5A0874-5974-484D-A931-5AA7A9001474}"/>
              </a:ext>
            </a:extLst>
          </p:cNvPr>
          <p:cNvCxnSpPr/>
          <p:nvPr/>
        </p:nvCxnSpPr>
        <p:spPr>
          <a:xfrm>
            <a:off x="4003675" y="1589500"/>
            <a:ext cx="0" cy="198000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ector recto de flecha 139">
            <a:extLst>
              <a:ext uri="{FF2B5EF4-FFF2-40B4-BE49-F238E27FC236}">
                <a16:creationId xmlns:a16="http://schemas.microsoft.com/office/drawing/2014/main" id="{8CDE8AC9-4DA4-4198-B949-546F0A6668C5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6676797" y="3569500"/>
            <a:ext cx="3454573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ector recto 144">
            <a:extLst>
              <a:ext uri="{FF2B5EF4-FFF2-40B4-BE49-F238E27FC236}">
                <a16:creationId xmlns:a16="http://schemas.microsoft.com/office/drawing/2014/main" id="{028524F0-A636-4500-8F6D-0E1C6D3CF287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2264768" y="3770889"/>
            <a:ext cx="0" cy="177861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ector recto de flecha 146">
            <a:extLst>
              <a:ext uri="{FF2B5EF4-FFF2-40B4-BE49-F238E27FC236}">
                <a16:creationId xmlns:a16="http://schemas.microsoft.com/office/drawing/2014/main" id="{840CBAD7-3F57-416A-A290-4DD5D406BF51}"/>
              </a:ext>
            </a:extLst>
          </p:cNvPr>
          <p:cNvCxnSpPr>
            <a:endCxn id="32" idx="1"/>
          </p:cNvCxnSpPr>
          <p:nvPr/>
        </p:nvCxnSpPr>
        <p:spPr>
          <a:xfrm>
            <a:off x="2264768" y="5549500"/>
            <a:ext cx="5614122" cy="0"/>
          </a:xfrm>
          <a:prstGeom prst="straightConnector1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ector recto de flecha 154">
            <a:extLst>
              <a:ext uri="{FF2B5EF4-FFF2-40B4-BE49-F238E27FC236}">
                <a16:creationId xmlns:a16="http://schemas.microsoft.com/office/drawing/2014/main" id="{76AA837D-EBC4-4BC6-9180-51464B611AD7}"/>
              </a:ext>
            </a:extLst>
          </p:cNvPr>
          <p:cNvCxnSpPr>
            <a:cxnSpLocks/>
            <a:endCxn id="86" idx="1"/>
          </p:cNvCxnSpPr>
          <p:nvPr/>
        </p:nvCxnSpPr>
        <p:spPr>
          <a:xfrm>
            <a:off x="7360920" y="2579500"/>
            <a:ext cx="517970" cy="0"/>
          </a:xfrm>
          <a:prstGeom prst="straightConnector1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ctor recto de flecha 175">
            <a:extLst>
              <a:ext uri="{FF2B5EF4-FFF2-40B4-BE49-F238E27FC236}">
                <a16:creationId xmlns:a16="http://schemas.microsoft.com/office/drawing/2014/main" id="{56306046-5B69-4C02-AB91-A6BD9891C5D3}"/>
              </a:ext>
            </a:extLst>
          </p:cNvPr>
          <p:cNvCxnSpPr>
            <a:cxnSpLocks/>
          </p:cNvCxnSpPr>
          <p:nvPr/>
        </p:nvCxnSpPr>
        <p:spPr>
          <a:xfrm flipV="1">
            <a:off x="7351395" y="4536377"/>
            <a:ext cx="517970" cy="6679"/>
          </a:xfrm>
          <a:prstGeom prst="straightConnector1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ector recto 163">
            <a:extLst>
              <a:ext uri="{FF2B5EF4-FFF2-40B4-BE49-F238E27FC236}">
                <a16:creationId xmlns:a16="http://schemas.microsoft.com/office/drawing/2014/main" id="{7874BE0B-61DD-490A-B112-9E35D62994F0}"/>
              </a:ext>
            </a:extLst>
          </p:cNvPr>
          <p:cNvCxnSpPr>
            <a:cxnSpLocks/>
          </p:cNvCxnSpPr>
          <p:nvPr/>
        </p:nvCxnSpPr>
        <p:spPr>
          <a:xfrm>
            <a:off x="7356158" y="2579500"/>
            <a:ext cx="0" cy="989999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ector recto 165">
            <a:extLst>
              <a:ext uri="{FF2B5EF4-FFF2-40B4-BE49-F238E27FC236}">
                <a16:creationId xmlns:a16="http://schemas.microsoft.com/office/drawing/2014/main" id="{0AF59175-A9A9-4E84-ABF5-320D275D8539}"/>
              </a:ext>
            </a:extLst>
          </p:cNvPr>
          <p:cNvCxnSpPr/>
          <p:nvPr/>
        </p:nvCxnSpPr>
        <p:spPr>
          <a:xfrm flipV="1">
            <a:off x="7356784" y="3553056"/>
            <a:ext cx="0" cy="99000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ector recto de flecha 168">
            <a:extLst>
              <a:ext uri="{FF2B5EF4-FFF2-40B4-BE49-F238E27FC236}">
                <a16:creationId xmlns:a16="http://schemas.microsoft.com/office/drawing/2014/main" id="{36038651-ACE0-46E4-A095-0770E308F3EC}"/>
              </a:ext>
            </a:extLst>
          </p:cNvPr>
          <p:cNvCxnSpPr>
            <a:endCxn id="24" idx="0"/>
          </p:cNvCxnSpPr>
          <p:nvPr/>
        </p:nvCxnSpPr>
        <p:spPr>
          <a:xfrm>
            <a:off x="2264768" y="1589499"/>
            <a:ext cx="0" cy="18115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ector recto 174">
            <a:extLst>
              <a:ext uri="{FF2B5EF4-FFF2-40B4-BE49-F238E27FC236}">
                <a16:creationId xmlns:a16="http://schemas.microsoft.com/office/drawing/2014/main" id="{F4713443-DF47-42F3-B7E9-FA24CC52D3A6}"/>
              </a:ext>
            </a:extLst>
          </p:cNvPr>
          <p:cNvCxnSpPr>
            <a:stCxn id="24" idx="3"/>
          </p:cNvCxnSpPr>
          <p:nvPr/>
        </p:nvCxnSpPr>
        <p:spPr>
          <a:xfrm>
            <a:off x="3219096" y="3585945"/>
            <a:ext cx="784579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65771A57-32AC-4B5B-8172-F33F874564E4}"/>
              </a:ext>
            </a:extLst>
          </p:cNvPr>
          <p:cNvSpPr txBox="1"/>
          <p:nvPr/>
        </p:nvSpPr>
        <p:spPr>
          <a:xfrm>
            <a:off x="1566879" y="1504685"/>
            <a:ext cx="7132619" cy="1202994"/>
          </a:xfrm>
          <a:prstGeom prst="rect">
            <a:avLst/>
          </a:prstGeom>
          <a:solidFill>
            <a:schemeClr val="bg1"/>
          </a:solidFill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0" tIns="108000" rIns="180000" bIns="108000" rtlCol="0">
            <a:spAutoFit/>
          </a:bodyPr>
          <a:lstStyle>
            <a:defPPr>
              <a:defRPr lang="es-AR"/>
            </a:defPPr>
            <a:lvl1pPr>
              <a:defRPr>
                <a:latin typeface="Roboto"/>
              </a:defRPr>
            </a:lvl1pPr>
          </a:lstStyle>
          <a:p>
            <a:pPr>
              <a:spcAft>
                <a:spcPts val="600"/>
              </a:spcAft>
            </a:pPr>
            <a:r>
              <a:rPr lang="es-AR" dirty="0">
                <a:hlinkClick r:id="rId3"/>
              </a:rPr>
              <a:t>FT15-A</a:t>
            </a:r>
            <a:r>
              <a:rPr lang="es-AR" dirty="0"/>
              <a:t> Separador centrífugo de crema</a:t>
            </a:r>
          </a:p>
          <a:p>
            <a:pPr>
              <a:spcAft>
                <a:spcPts val="600"/>
              </a:spcAft>
            </a:pPr>
            <a:r>
              <a:rPr lang="es-AR" dirty="0"/>
              <a:t>y pasteurizador </a:t>
            </a:r>
            <a:r>
              <a:rPr lang="es-AR" dirty="0">
                <a:hlinkClick r:id="rId4"/>
              </a:rPr>
              <a:t>https://tecnoedu.com/Armfield/FT43AA.php</a:t>
            </a:r>
            <a:endParaRPr lang="es-AR" dirty="0"/>
          </a:p>
          <a:p>
            <a:pPr>
              <a:spcAft>
                <a:spcPts val="600"/>
              </a:spcAft>
            </a:pPr>
            <a:r>
              <a:rPr lang="es-AR" dirty="0" err="1"/>
              <a:t>ó</a:t>
            </a:r>
            <a:r>
              <a:rPr lang="es-AR" dirty="0"/>
              <a:t> </a:t>
            </a:r>
            <a:r>
              <a:rPr lang="es-AR" dirty="0">
                <a:hlinkClick r:id="rId5"/>
              </a:rPr>
              <a:t>https://tecnoedu.com/Armfield/FT75A.php</a:t>
            </a:r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E589167-1C62-4BD7-9450-4F048C39B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554" y="4202469"/>
            <a:ext cx="1440175" cy="14472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EA61059-27F5-4212-8580-7CAFAAFE36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94" y="4212037"/>
            <a:ext cx="2376251" cy="1437632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9064FBA5-C5EC-4C13-B028-DF12915D3304}"/>
              </a:ext>
            </a:extLst>
          </p:cNvPr>
          <p:cNvSpPr/>
          <p:nvPr/>
        </p:nvSpPr>
        <p:spPr>
          <a:xfrm>
            <a:off x="10131370" y="3384100"/>
            <a:ext cx="1483360" cy="370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Leche Pasteurizada</a:t>
            </a:r>
          </a:p>
        </p:txBody>
      </p:sp>
      <p:pic>
        <p:nvPicPr>
          <p:cNvPr id="43" name="Picture 2" descr="armfield">
            <a:extLst>
              <a:ext uri="{FF2B5EF4-FFF2-40B4-BE49-F238E27FC236}">
                <a16:creationId xmlns:a16="http://schemas.microsoft.com/office/drawing/2014/main" id="{556F3521-DFF4-4D98-AB05-E5D92B66B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700" y="5927835"/>
            <a:ext cx="1607874" cy="37067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DF8555C-837E-447C-BCB4-3E60834AF4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586" y="3497291"/>
            <a:ext cx="3345651" cy="24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1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000">
        <p:fade/>
      </p:transition>
    </mc:Choice>
    <mc:Fallback xmlns="">
      <p:transition spd="med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2" name="Conector recto 171">
            <a:extLst>
              <a:ext uri="{FF2B5EF4-FFF2-40B4-BE49-F238E27FC236}">
                <a16:creationId xmlns:a16="http://schemas.microsoft.com/office/drawing/2014/main" id="{E5753D54-CDB1-4C0B-AFB6-498201EAEE59}"/>
              </a:ext>
            </a:extLst>
          </p:cNvPr>
          <p:cNvCxnSpPr>
            <a:stCxn id="15" idx="3"/>
          </p:cNvCxnSpPr>
          <p:nvPr/>
        </p:nvCxnSpPr>
        <p:spPr>
          <a:xfrm flipV="1">
            <a:off x="1538923" y="1589499"/>
            <a:ext cx="725845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B99D4092-D55A-473C-ACEF-454A742E1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746"/>
            <a:ext cx="10515600" cy="268286"/>
          </a:xfrm>
        </p:spPr>
        <p:txBody>
          <a:bodyPr>
            <a:noAutofit/>
          </a:bodyPr>
          <a:lstStyle/>
          <a:p>
            <a:pPr algn="ctr"/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Procesos Básicos Simplificados de la Industria Láctea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53A13332-27BB-4439-A95A-53FCA6B69DCA}"/>
              </a:ext>
            </a:extLst>
          </p:cNvPr>
          <p:cNvSpPr/>
          <p:nvPr/>
        </p:nvSpPr>
        <p:spPr>
          <a:xfrm>
            <a:off x="682789" y="726865"/>
            <a:ext cx="856134" cy="1725269"/>
          </a:xfrm>
          <a:prstGeom prst="rightArrow">
            <a:avLst>
              <a:gd name="adj1" fmla="val 50000"/>
              <a:gd name="adj2" fmla="val 4661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/>
              <a:t>Leche Fresca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7B5B82AA-58D8-464C-854D-C03C8461FD42}"/>
              </a:ext>
            </a:extLst>
          </p:cNvPr>
          <p:cNvSpPr/>
          <p:nvPr/>
        </p:nvSpPr>
        <p:spPr>
          <a:xfrm>
            <a:off x="1310440" y="3401001"/>
            <a:ext cx="1908656" cy="3698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Desnatado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5FC0DDF6-90C2-4BF8-BF3D-C364F13329D6}"/>
              </a:ext>
            </a:extLst>
          </p:cNvPr>
          <p:cNvSpPr/>
          <p:nvPr/>
        </p:nvSpPr>
        <p:spPr>
          <a:xfrm>
            <a:off x="4768141" y="3041179"/>
            <a:ext cx="1908656" cy="10566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Pasteurización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36087900-A883-44CF-B916-FA666C2F56C3}"/>
              </a:ext>
            </a:extLst>
          </p:cNvPr>
          <p:cNvSpPr/>
          <p:nvPr/>
        </p:nvSpPr>
        <p:spPr>
          <a:xfrm>
            <a:off x="7869365" y="1404100"/>
            <a:ext cx="1730374" cy="370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Cuajado, Corte, …, Maduración</a:t>
            </a: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ACB6CED6-B8B7-4D83-B90F-325E6261ACE6}"/>
              </a:ext>
            </a:extLst>
          </p:cNvPr>
          <p:cNvSpPr/>
          <p:nvPr/>
        </p:nvSpPr>
        <p:spPr>
          <a:xfrm>
            <a:off x="7878890" y="5364100"/>
            <a:ext cx="1720849" cy="370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Corte, batido, salado, …</a:t>
            </a:r>
          </a:p>
        </p:txBody>
      </p:sp>
      <p:cxnSp>
        <p:nvCxnSpPr>
          <p:cNvPr id="66" name="Conector recto de flecha 65">
            <a:extLst>
              <a:ext uri="{FF2B5EF4-FFF2-40B4-BE49-F238E27FC236}">
                <a16:creationId xmlns:a16="http://schemas.microsoft.com/office/drawing/2014/main" id="{F1374678-A77D-4606-B16C-7FE76A71D9A7}"/>
              </a:ext>
            </a:extLst>
          </p:cNvPr>
          <p:cNvCxnSpPr>
            <a:cxnSpLocks/>
            <a:stCxn id="24" idx="3"/>
            <a:endCxn id="19" idx="1"/>
          </p:cNvCxnSpPr>
          <p:nvPr/>
        </p:nvCxnSpPr>
        <p:spPr>
          <a:xfrm flipV="1">
            <a:off x="3219096" y="3569500"/>
            <a:ext cx="1549045" cy="16445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Rectángulo: esquinas redondeadas 303">
            <a:extLst>
              <a:ext uri="{FF2B5EF4-FFF2-40B4-BE49-F238E27FC236}">
                <a16:creationId xmlns:a16="http://schemas.microsoft.com/office/drawing/2014/main" id="{A160EC6E-7989-4F4A-BFDB-6DE2E477AF31}"/>
              </a:ext>
            </a:extLst>
          </p:cNvPr>
          <p:cNvSpPr/>
          <p:nvPr/>
        </p:nvSpPr>
        <p:spPr>
          <a:xfrm>
            <a:off x="10131370" y="1404100"/>
            <a:ext cx="1483360" cy="370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Quesos</a:t>
            </a:r>
          </a:p>
        </p:txBody>
      </p:sp>
      <p:pic>
        <p:nvPicPr>
          <p:cNvPr id="367" name="Imagen 366">
            <a:extLst>
              <a:ext uri="{FF2B5EF4-FFF2-40B4-BE49-F238E27FC236}">
                <a16:creationId xmlns:a16="http://schemas.microsoft.com/office/drawing/2014/main" id="{E280FEBF-A93E-458A-8D7A-2A63AD228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89" y="5801678"/>
            <a:ext cx="2470712" cy="617678"/>
          </a:xfrm>
          <a:prstGeom prst="rect">
            <a:avLst/>
          </a:prstGeom>
        </p:spPr>
      </p:pic>
      <p:sp>
        <p:nvSpPr>
          <p:cNvPr id="75" name="Rectángulo: esquinas redondeadas 74">
            <a:extLst>
              <a:ext uri="{FF2B5EF4-FFF2-40B4-BE49-F238E27FC236}">
                <a16:creationId xmlns:a16="http://schemas.microsoft.com/office/drawing/2014/main" id="{185E5D2B-0CC6-4B5D-9012-9A71D5ABD6BB}"/>
              </a:ext>
            </a:extLst>
          </p:cNvPr>
          <p:cNvSpPr/>
          <p:nvPr/>
        </p:nvSpPr>
        <p:spPr>
          <a:xfrm>
            <a:off x="10131370" y="2394100"/>
            <a:ext cx="1483360" cy="370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Leche Homogeneizada</a:t>
            </a:r>
          </a:p>
        </p:txBody>
      </p:sp>
      <p:sp>
        <p:nvSpPr>
          <p:cNvPr id="76" name="Rectángulo: esquinas redondeadas 75">
            <a:extLst>
              <a:ext uri="{FF2B5EF4-FFF2-40B4-BE49-F238E27FC236}">
                <a16:creationId xmlns:a16="http://schemas.microsoft.com/office/drawing/2014/main" id="{0D7DE9EB-DEB8-4086-A537-07A5C29C7F24}"/>
              </a:ext>
            </a:extLst>
          </p:cNvPr>
          <p:cNvSpPr/>
          <p:nvPr/>
        </p:nvSpPr>
        <p:spPr>
          <a:xfrm>
            <a:off x="10131370" y="3384100"/>
            <a:ext cx="1483360" cy="370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Leche Pasteurizada</a:t>
            </a:r>
          </a:p>
        </p:txBody>
      </p:sp>
      <p:sp>
        <p:nvSpPr>
          <p:cNvPr id="77" name="Rectángulo: esquinas redondeadas 76">
            <a:extLst>
              <a:ext uri="{FF2B5EF4-FFF2-40B4-BE49-F238E27FC236}">
                <a16:creationId xmlns:a16="http://schemas.microsoft.com/office/drawing/2014/main" id="{967D33AA-5920-4DAD-9837-6EC01A182FE7}"/>
              </a:ext>
            </a:extLst>
          </p:cNvPr>
          <p:cNvSpPr/>
          <p:nvPr/>
        </p:nvSpPr>
        <p:spPr>
          <a:xfrm>
            <a:off x="10131370" y="4374100"/>
            <a:ext cx="1483360" cy="370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Leche en Polvo</a:t>
            </a:r>
          </a:p>
        </p:txBody>
      </p:sp>
      <p:sp>
        <p:nvSpPr>
          <p:cNvPr id="78" name="Rectángulo: esquinas redondeadas 77">
            <a:extLst>
              <a:ext uri="{FF2B5EF4-FFF2-40B4-BE49-F238E27FC236}">
                <a16:creationId xmlns:a16="http://schemas.microsoft.com/office/drawing/2014/main" id="{26FCB703-787E-4F77-AE94-4F406DE22D41}"/>
              </a:ext>
            </a:extLst>
          </p:cNvPr>
          <p:cNvSpPr/>
          <p:nvPr/>
        </p:nvSpPr>
        <p:spPr>
          <a:xfrm>
            <a:off x="10182170" y="5364100"/>
            <a:ext cx="1483360" cy="370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Manteca</a:t>
            </a:r>
          </a:p>
        </p:txBody>
      </p:sp>
      <p:sp>
        <p:nvSpPr>
          <p:cNvPr id="86" name="Rectángulo: esquinas redondeadas 85">
            <a:extLst>
              <a:ext uri="{FF2B5EF4-FFF2-40B4-BE49-F238E27FC236}">
                <a16:creationId xmlns:a16="http://schemas.microsoft.com/office/drawing/2014/main" id="{F43BF5C8-E98B-43E1-BB45-F2671CB26423}"/>
              </a:ext>
            </a:extLst>
          </p:cNvPr>
          <p:cNvSpPr/>
          <p:nvPr/>
        </p:nvSpPr>
        <p:spPr>
          <a:xfrm>
            <a:off x="7878890" y="2394100"/>
            <a:ext cx="1730374" cy="37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Homogeneizado por presión</a:t>
            </a:r>
          </a:p>
        </p:txBody>
      </p:sp>
      <p:sp>
        <p:nvSpPr>
          <p:cNvPr id="87" name="Rectángulo: esquinas redondeadas 86">
            <a:extLst>
              <a:ext uri="{FF2B5EF4-FFF2-40B4-BE49-F238E27FC236}">
                <a16:creationId xmlns:a16="http://schemas.microsoft.com/office/drawing/2014/main" id="{7C70310F-623A-44D0-BDEB-46B400265CB5}"/>
              </a:ext>
            </a:extLst>
          </p:cNvPr>
          <p:cNvSpPr/>
          <p:nvPr/>
        </p:nvSpPr>
        <p:spPr>
          <a:xfrm>
            <a:off x="7878890" y="4374100"/>
            <a:ext cx="1730374" cy="37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Secado Spray</a:t>
            </a:r>
          </a:p>
        </p:txBody>
      </p:sp>
      <p:cxnSp>
        <p:nvCxnSpPr>
          <p:cNvPr id="108" name="Conector recto de flecha 107">
            <a:extLst>
              <a:ext uri="{FF2B5EF4-FFF2-40B4-BE49-F238E27FC236}">
                <a16:creationId xmlns:a16="http://schemas.microsoft.com/office/drawing/2014/main" id="{2EA6956F-8E93-407C-987A-15062B13A8F5}"/>
              </a:ext>
            </a:extLst>
          </p:cNvPr>
          <p:cNvCxnSpPr>
            <a:stCxn id="28" idx="3"/>
            <a:endCxn id="304" idx="1"/>
          </p:cNvCxnSpPr>
          <p:nvPr/>
        </p:nvCxnSpPr>
        <p:spPr>
          <a:xfrm>
            <a:off x="9599739" y="1589500"/>
            <a:ext cx="5316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recto de flecha 109">
            <a:extLst>
              <a:ext uri="{FF2B5EF4-FFF2-40B4-BE49-F238E27FC236}">
                <a16:creationId xmlns:a16="http://schemas.microsoft.com/office/drawing/2014/main" id="{E760EDD2-DAD2-49C1-B62E-6BC6FE0FDD51}"/>
              </a:ext>
            </a:extLst>
          </p:cNvPr>
          <p:cNvCxnSpPr>
            <a:stCxn id="86" idx="3"/>
            <a:endCxn id="75" idx="1"/>
          </p:cNvCxnSpPr>
          <p:nvPr/>
        </p:nvCxnSpPr>
        <p:spPr>
          <a:xfrm>
            <a:off x="9609264" y="2579500"/>
            <a:ext cx="52210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recto de flecha 112">
            <a:extLst>
              <a:ext uri="{FF2B5EF4-FFF2-40B4-BE49-F238E27FC236}">
                <a16:creationId xmlns:a16="http://schemas.microsoft.com/office/drawing/2014/main" id="{39280B0C-2C02-48C8-8520-4E59C300E581}"/>
              </a:ext>
            </a:extLst>
          </p:cNvPr>
          <p:cNvCxnSpPr>
            <a:stCxn id="87" idx="3"/>
            <a:endCxn id="77" idx="1"/>
          </p:cNvCxnSpPr>
          <p:nvPr/>
        </p:nvCxnSpPr>
        <p:spPr>
          <a:xfrm>
            <a:off x="9609264" y="4559500"/>
            <a:ext cx="52210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ector recto de flecha 116">
            <a:extLst>
              <a:ext uri="{FF2B5EF4-FFF2-40B4-BE49-F238E27FC236}">
                <a16:creationId xmlns:a16="http://schemas.microsoft.com/office/drawing/2014/main" id="{A1A46006-25BD-4A20-987C-03F60C61FADF}"/>
              </a:ext>
            </a:extLst>
          </p:cNvPr>
          <p:cNvCxnSpPr>
            <a:stCxn id="32" idx="3"/>
            <a:endCxn id="78" idx="1"/>
          </p:cNvCxnSpPr>
          <p:nvPr/>
        </p:nvCxnSpPr>
        <p:spPr>
          <a:xfrm>
            <a:off x="9599739" y="5549500"/>
            <a:ext cx="5824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 recto 125">
            <a:extLst>
              <a:ext uri="{FF2B5EF4-FFF2-40B4-BE49-F238E27FC236}">
                <a16:creationId xmlns:a16="http://schemas.microsoft.com/office/drawing/2014/main" id="{1EB23ABF-805F-4B30-B2C5-3BFCD2BC024A}"/>
              </a:ext>
            </a:extLst>
          </p:cNvPr>
          <p:cNvCxnSpPr>
            <a:cxnSpLocks/>
          </p:cNvCxnSpPr>
          <p:nvPr/>
        </p:nvCxnSpPr>
        <p:spPr>
          <a:xfrm flipV="1">
            <a:off x="1538923" y="1589500"/>
            <a:ext cx="2058353" cy="1"/>
          </a:xfrm>
          <a:prstGeom prst="line">
            <a:avLst/>
          </a:prstGeom>
          <a:ln w="38100">
            <a:solidFill>
              <a:srgbClr val="6E92D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recto de flecha 128">
            <a:extLst>
              <a:ext uri="{FF2B5EF4-FFF2-40B4-BE49-F238E27FC236}">
                <a16:creationId xmlns:a16="http://schemas.microsoft.com/office/drawing/2014/main" id="{275F0E59-9F19-4D6F-AD16-02F4AAEB7B6A}"/>
              </a:ext>
            </a:extLst>
          </p:cNvPr>
          <p:cNvCxnSpPr>
            <a:cxnSpLocks/>
          </p:cNvCxnSpPr>
          <p:nvPr/>
        </p:nvCxnSpPr>
        <p:spPr>
          <a:xfrm>
            <a:off x="3599180" y="1589500"/>
            <a:ext cx="0" cy="1988457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ector recto de flecha 130">
            <a:extLst>
              <a:ext uri="{FF2B5EF4-FFF2-40B4-BE49-F238E27FC236}">
                <a16:creationId xmlns:a16="http://schemas.microsoft.com/office/drawing/2014/main" id="{9B097F79-A79C-419D-8F08-DC3C3297CFE2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4003675" y="1589500"/>
            <a:ext cx="3865690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ector recto 134">
            <a:extLst>
              <a:ext uri="{FF2B5EF4-FFF2-40B4-BE49-F238E27FC236}">
                <a16:creationId xmlns:a16="http://schemas.microsoft.com/office/drawing/2014/main" id="{6C5A0874-5974-484D-A931-5AA7A9001474}"/>
              </a:ext>
            </a:extLst>
          </p:cNvPr>
          <p:cNvCxnSpPr/>
          <p:nvPr/>
        </p:nvCxnSpPr>
        <p:spPr>
          <a:xfrm>
            <a:off x="4003675" y="1589500"/>
            <a:ext cx="0" cy="198000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ector recto de flecha 139">
            <a:extLst>
              <a:ext uri="{FF2B5EF4-FFF2-40B4-BE49-F238E27FC236}">
                <a16:creationId xmlns:a16="http://schemas.microsoft.com/office/drawing/2014/main" id="{8CDE8AC9-4DA4-4198-B949-546F0A6668C5}"/>
              </a:ext>
            </a:extLst>
          </p:cNvPr>
          <p:cNvCxnSpPr>
            <a:cxnSpLocks/>
            <a:stCxn id="19" idx="3"/>
            <a:endCxn id="76" idx="1"/>
          </p:cNvCxnSpPr>
          <p:nvPr/>
        </p:nvCxnSpPr>
        <p:spPr>
          <a:xfrm>
            <a:off x="6676797" y="3569500"/>
            <a:ext cx="3454573" cy="0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ector recto 144">
            <a:extLst>
              <a:ext uri="{FF2B5EF4-FFF2-40B4-BE49-F238E27FC236}">
                <a16:creationId xmlns:a16="http://schemas.microsoft.com/office/drawing/2014/main" id="{028524F0-A636-4500-8F6D-0E1C6D3CF287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2264768" y="3770889"/>
            <a:ext cx="0" cy="17786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ector recto de flecha 146">
            <a:extLst>
              <a:ext uri="{FF2B5EF4-FFF2-40B4-BE49-F238E27FC236}">
                <a16:creationId xmlns:a16="http://schemas.microsoft.com/office/drawing/2014/main" id="{840CBAD7-3F57-416A-A290-4DD5D406BF51}"/>
              </a:ext>
            </a:extLst>
          </p:cNvPr>
          <p:cNvCxnSpPr>
            <a:endCxn id="32" idx="1"/>
          </p:cNvCxnSpPr>
          <p:nvPr/>
        </p:nvCxnSpPr>
        <p:spPr>
          <a:xfrm>
            <a:off x="2264768" y="5549500"/>
            <a:ext cx="5614122" cy="0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ector recto de flecha 154">
            <a:extLst>
              <a:ext uri="{FF2B5EF4-FFF2-40B4-BE49-F238E27FC236}">
                <a16:creationId xmlns:a16="http://schemas.microsoft.com/office/drawing/2014/main" id="{76AA837D-EBC4-4BC6-9180-51464B611AD7}"/>
              </a:ext>
            </a:extLst>
          </p:cNvPr>
          <p:cNvCxnSpPr>
            <a:cxnSpLocks/>
            <a:endCxn id="86" idx="1"/>
          </p:cNvCxnSpPr>
          <p:nvPr/>
        </p:nvCxnSpPr>
        <p:spPr>
          <a:xfrm>
            <a:off x="7360920" y="2579500"/>
            <a:ext cx="51797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ctor recto de flecha 175">
            <a:extLst>
              <a:ext uri="{FF2B5EF4-FFF2-40B4-BE49-F238E27FC236}">
                <a16:creationId xmlns:a16="http://schemas.microsoft.com/office/drawing/2014/main" id="{56306046-5B69-4C02-AB91-A6BD9891C5D3}"/>
              </a:ext>
            </a:extLst>
          </p:cNvPr>
          <p:cNvCxnSpPr>
            <a:cxnSpLocks/>
          </p:cNvCxnSpPr>
          <p:nvPr/>
        </p:nvCxnSpPr>
        <p:spPr>
          <a:xfrm flipV="1">
            <a:off x="7351395" y="4536377"/>
            <a:ext cx="517970" cy="66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ector recto 163">
            <a:extLst>
              <a:ext uri="{FF2B5EF4-FFF2-40B4-BE49-F238E27FC236}">
                <a16:creationId xmlns:a16="http://schemas.microsoft.com/office/drawing/2014/main" id="{7874BE0B-61DD-490A-B112-9E35D62994F0}"/>
              </a:ext>
            </a:extLst>
          </p:cNvPr>
          <p:cNvCxnSpPr>
            <a:cxnSpLocks/>
          </p:cNvCxnSpPr>
          <p:nvPr/>
        </p:nvCxnSpPr>
        <p:spPr>
          <a:xfrm>
            <a:off x="7356158" y="2579500"/>
            <a:ext cx="0" cy="9899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ector recto 165">
            <a:extLst>
              <a:ext uri="{FF2B5EF4-FFF2-40B4-BE49-F238E27FC236}">
                <a16:creationId xmlns:a16="http://schemas.microsoft.com/office/drawing/2014/main" id="{0AF59175-A9A9-4E84-ABF5-320D275D8539}"/>
              </a:ext>
            </a:extLst>
          </p:cNvPr>
          <p:cNvCxnSpPr/>
          <p:nvPr/>
        </p:nvCxnSpPr>
        <p:spPr>
          <a:xfrm flipV="1">
            <a:off x="7356784" y="3553056"/>
            <a:ext cx="0" cy="990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ector recto de flecha 168">
            <a:extLst>
              <a:ext uri="{FF2B5EF4-FFF2-40B4-BE49-F238E27FC236}">
                <a16:creationId xmlns:a16="http://schemas.microsoft.com/office/drawing/2014/main" id="{36038651-ACE0-46E4-A095-0770E308F3EC}"/>
              </a:ext>
            </a:extLst>
          </p:cNvPr>
          <p:cNvCxnSpPr>
            <a:endCxn id="24" idx="0"/>
          </p:cNvCxnSpPr>
          <p:nvPr/>
        </p:nvCxnSpPr>
        <p:spPr>
          <a:xfrm>
            <a:off x="2264768" y="1589499"/>
            <a:ext cx="0" cy="1811502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ector recto 174">
            <a:extLst>
              <a:ext uri="{FF2B5EF4-FFF2-40B4-BE49-F238E27FC236}">
                <a16:creationId xmlns:a16="http://schemas.microsoft.com/office/drawing/2014/main" id="{F4713443-DF47-42F3-B7E9-FA24CC52D3A6}"/>
              </a:ext>
            </a:extLst>
          </p:cNvPr>
          <p:cNvCxnSpPr>
            <a:stCxn id="24" idx="3"/>
          </p:cNvCxnSpPr>
          <p:nvPr/>
        </p:nvCxnSpPr>
        <p:spPr>
          <a:xfrm>
            <a:off x="3219096" y="3585945"/>
            <a:ext cx="784579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CA821657-C1B1-4AD9-A10A-6B8BE07D877B}"/>
              </a:ext>
            </a:extLst>
          </p:cNvPr>
          <p:cNvSpPr txBox="1"/>
          <p:nvPr/>
        </p:nvSpPr>
        <p:spPr>
          <a:xfrm>
            <a:off x="925005" y="1514664"/>
            <a:ext cx="5861467" cy="849051"/>
          </a:xfrm>
          <a:prstGeom prst="rect">
            <a:avLst/>
          </a:prstGeom>
          <a:solidFill>
            <a:schemeClr val="bg1"/>
          </a:solidFill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0" tIns="108000" rIns="180000" bIns="108000" rtlCol="0">
            <a:spAutoFit/>
          </a:bodyPr>
          <a:lstStyle>
            <a:defPPr>
              <a:defRPr lang="es-AR"/>
            </a:defPPr>
            <a:lvl1pPr>
              <a:defRPr>
                <a:latin typeface="Roboto"/>
              </a:defRPr>
            </a:lvl1pPr>
          </a:lstStyle>
          <a:p>
            <a:pPr>
              <a:spcAft>
                <a:spcPts val="600"/>
              </a:spcAft>
            </a:pPr>
            <a:r>
              <a:rPr lang="es-AR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FT9-A</a:t>
            </a:r>
            <a:r>
              <a:rPr lang="es-AR" dirty="0"/>
              <a:t> Homogeneizador por presión</a:t>
            </a:r>
          </a:p>
          <a:p>
            <a:pPr>
              <a:spcAft>
                <a:spcPts val="600"/>
              </a:spcAft>
            </a:pPr>
            <a:r>
              <a:rPr lang="pt-BR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FT30-MkIII-A</a:t>
            </a:r>
            <a:r>
              <a:rPr lang="pt-BR" dirty="0"/>
              <a:t> </a:t>
            </a:r>
            <a:r>
              <a:rPr lang="pt-BR" dirty="0" err="1"/>
              <a:t>Desecador</a:t>
            </a:r>
            <a:r>
              <a:rPr lang="pt-BR" dirty="0"/>
              <a:t> de </a:t>
            </a:r>
            <a:r>
              <a:rPr lang="pt-BR" dirty="0" err="1"/>
              <a:t>Rocío</a:t>
            </a:r>
            <a:r>
              <a:rPr lang="pt-BR" dirty="0"/>
              <a:t> (Secador Spray)</a:t>
            </a:r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A57444A-C5EC-4FCC-BD50-CD08868EAF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073" y="3487398"/>
            <a:ext cx="2387556" cy="220774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088A9A4-2966-4D32-B441-6138D67283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12" y="2483210"/>
            <a:ext cx="1975185" cy="3400576"/>
          </a:xfrm>
          <a:prstGeom prst="rect">
            <a:avLst/>
          </a:prstGeom>
        </p:spPr>
      </p:pic>
      <p:pic>
        <p:nvPicPr>
          <p:cNvPr id="40" name="Picture 2" descr="armfield">
            <a:extLst>
              <a:ext uri="{FF2B5EF4-FFF2-40B4-BE49-F238E27FC236}">
                <a16:creationId xmlns:a16="http://schemas.microsoft.com/office/drawing/2014/main" id="{28BF89AF-916D-4C83-91B3-A7EDC839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700" y="5927835"/>
            <a:ext cx="1607874" cy="370673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91846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2" name="Conector recto 171">
            <a:extLst>
              <a:ext uri="{FF2B5EF4-FFF2-40B4-BE49-F238E27FC236}">
                <a16:creationId xmlns:a16="http://schemas.microsoft.com/office/drawing/2014/main" id="{E5753D54-CDB1-4C0B-AFB6-498201EAEE59}"/>
              </a:ext>
            </a:extLst>
          </p:cNvPr>
          <p:cNvCxnSpPr>
            <a:stCxn id="15" idx="3"/>
          </p:cNvCxnSpPr>
          <p:nvPr/>
        </p:nvCxnSpPr>
        <p:spPr>
          <a:xfrm flipV="1">
            <a:off x="1538923" y="1589499"/>
            <a:ext cx="725845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B99D4092-D55A-473C-ACEF-454A742E1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746"/>
            <a:ext cx="10515600" cy="268286"/>
          </a:xfrm>
        </p:spPr>
        <p:txBody>
          <a:bodyPr>
            <a:noAutofit/>
          </a:bodyPr>
          <a:lstStyle/>
          <a:p>
            <a:pPr algn="ctr"/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Procesos Básicos Simplificados de la Industria Láctea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53A13332-27BB-4439-A95A-53FCA6B69DCA}"/>
              </a:ext>
            </a:extLst>
          </p:cNvPr>
          <p:cNvSpPr/>
          <p:nvPr/>
        </p:nvSpPr>
        <p:spPr>
          <a:xfrm>
            <a:off x="682789" y="726865"/>
            <a:ext cx="856134" cy="1725269"/>
          </a:xfrm>
          <a:prstGeom prst="rightArrow">
            <a:avLst>
              <a:gd name="adj1" fmla="val 50000"/>
              <a:gd name="adj2" fmla="val 4661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/>
              <a:t>Leche Fresca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7B5B82AA-58D8-464C-854D-C03C8461FD42}"/>
              </a:ext>
            </a:extLst>
          </p:cNvPr>
          <p:cNvSpPr/>
          <p:nvPr/>
        </p:nvSpPr>
        <p:spPr>
          <a:xfrm>
            <a:off x="1310440" y="3401001"/>
            <a:ext cx="1908656" cy="3698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Desnatado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5FC0DDF6-90C2-4BF8-BF3D-C364F13329D6}"/>
              </a:ext>
            </a:extLst>
          </p:cNvPr>
          <p:cNvSpPr/>
          <p:nvPr/>
        </p:nvSpPr>
        <p:spPr>
          <a:xfrm>
            <a:off x="4768141" y="3041179"/>
            <a:ext cx="1908656" cy="10566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Pasteurización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36087900-A883-44CF-B916-FA666C2F56C3}"/>
              </a:ext>
            </a:extLst>
          </p:cNvPr>
          <p:cNvSpPr/>
          <p:nvPr/>
        </p:nvSpPr>
        <p:spPr>
          <a:xfrm>
            <a:off x="7869365" y="1404100"/>
            <a:ext cx="1730374" cy="37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Cuajado, Corte, …, Maduración</a:t>
            </a: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ACB6CED6-B8B7-4D83-B90F-325E6261ACE6}"/>
              </a:ext>
            </a:extLst>
          </p:cNvPr>
          <p:cNvSpPr/>
          <p:nvPr/>
        </p:nvSpPr>
        <p:spPr>
          <a:xfrm>
            <a:off x="7878890" y="5364100"/>
            <a:ext cx="1720849" cy="37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Corte, batido, salado, …</a:t>
            </a:r>
          </a:p>
        </p:txBody>
      </p:sp>
      <p:cxnSp>
        <p:nvCxnSpPr>
          <p:cNvPr id="66" name="Conector recto de flecha 65">
            <a:extLst>
              <a:ext uri="{FF2B5EF4-FFF2-40B4-BE49-F238E27FC236}">
                <a16:creationId xmlns:a16="http://schemas.microsoft.com/office/drawing/2014/main" id="{F1374678-A77D-4606-B16C-7FE76A71D9A7}"/>
              </a:ext>
            </a:extLst>
          </p:cNvPr>
          <p:cNvCxnSpPr>
            <a:cxnSpLocks/>
            <a:stCxn id="24" idx="3"/>
            <a:endCxn id="19" idx="1"/>
          </p:cNvCxnSpPr>
          <p:nvPr/>
        </p:nvCxnSpPr>
        <p:spPr>
          <a:xfrm flipV="1">
            <a:off x="3219096" y="3569500"/>
            <a:ext cx="1549045" cy="16445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Rectángulo: esquinas redondeadas 303">
            <a:extLst>
              <a:ext uri="{FF2B5EF4-FFF2-40B4-BE49-F238E27FC236}">
                <a16:creationId xmlns:a16="http://schemas.microsoft.com/office/drawing/2014/main" id="{A160EC6E-7989-4F4A-BFDB-6DE2E477AF31}"/>
              </a:ext>
            </a:extLst>
          </p:cNvPr>
          <p:cNvSpPr/>
          <p:nvPr/>
        </p:nvSpPr>
        <p:spPr>
          <a:xfrm>
            <a:off x="10131370" y="1404100"/>
            <a:ext cx="1483360" cy="370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Quesos</a:t>
            </a:r>
          </a:p>
        </p:txBody>
      </p:sp>
      <p:pic>
        <p:nvPicPr>
          <p:cNvPr id="367" name="Imagen 366">
            <a:extLst>
              <a:ext uri="{FF2B5EF4-FFF2-40B4-BE49-F238E27FC236}">
                <a16:creationId xmlns:a16="http://schemas.microsoft.com/office/drawing/2014/main" id="{E280FEBF-A93E-458A-8D7A-2A63AD228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89" y="5801678"/>
            <a:ext cx="2470712" cy="617678"/>
          </a:xfrm>
          <a:prstGeom prst="rect">
            <a:avLst/>
          </a:prstGeom>
        </p:spPr>
      </p:pic>
      <p:sp>
        <p:nvSpPr>
          <p:cNvPr id="75" name="Rectángulo: esquinas redondeadas 74">
            <a:extLst>
              <a:ext uri="{FF2B5EF4-FFF2-40B4-BE49-F238E27FC236}">
                <a16:creationId xmlns:a16="http://schemas.microsoft.com/office/drawing/2014/main" id="{185E5D2B-0CC6-4B5D-9012-9A71D5ABD6BB}"/>
              </a:ext>
            </a:extLst>
          </p:cNvPr>
          <p:cNvSpPr/>
          <p:nvPr/>
        </p:nvSpPr>
        <p:spPr>
          <a:xfrm>
            <a:off x="10131370" y="2394100"/>
            <a:ext cx="1483360" cy="370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Leche Homogeneizada</a:t>
            </a:r>
          </a:p>
        </p:txBody>
      </p:sp>
      <p:sp>
        <p:nvSpPr>
          <p:cNvPr id="76" name="Rectángulo: esquinas redondeadas 75">
            <a:extLst>
              <a:ext uri="{FF2B5EF4-FFF2-40B4-BE49-F238E27FC236}">
                <a16:creationId xmlns:a16="http://schemas.microsoft.com/office/drawing/2014/main" id="{0D7DE9EB-DEB8-4086-A537-07A5C29C7F24}"/>
              </a:ext>
            </a:extLst>
          </p:cNvPr>
          <p:cNvSpPr/>
          <p:nvPr/>
        </p:nvSpPr>
        <p:spPr>
          <a:xfrm>
            <a:off x="10131370" y="3384100"/>
            <a:ext cx="1483360" cy="370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Leche Pasteurizada</a:t>
            </a:r>
          </a:p>
        </p:txBody>
      </p:sp>
      <p:sp>
        <p:nvSpPr>
          <p:cNvPr id="77" name="Rectángulo: esquinas redondeadas 76">
            <a:extLst>
              <a:ext uri="{FF2B5EF4-FFF2-40B4-BE49-F238E27FC236}">
                <a16:creationId xmlns:a16="http://schemas.microsoft.com/office/drawing/2014/main" id="{967D33AA-5920-4DAD-9837-6EC01A182FE7}"/>
              </a:ext>
            </a:extLst>
          </p:cNvPr>
          <p:cNvSpPr/>
          <p:nvPr/>
        </p:nvSpPr>
        <p:spPr>
          <a:xfrm>
            <a:off x="10131370" y="4374100"/>
            <a:ext cx="1483360" cy="370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Leche en Polvo</a:t>
            </a:r>
          </a:p>
        </p:txBody>
      </p:sp>
      <p:sp>
        <p:nvSpPr>
          <p:cNvPr id="78" name="Rectángulo: esquinas redondeadas 77">
            <a:extLst>
              <a:ext uri="{FF2B5EF4-FFF2-40B4-BE49-F238E27FC236}">
                <a16:creationId xmlns:a16="http://schemas.microsoft.com/office/drawing/2014/main" id="{26FCB703-787E-4F77-AE94-4F406DE22D41}"/>
              </a:ext>
            </a:extLst>
          </p:cNvPr>
          <p:cNvSpPr/>
          <p:nvPr/>
        </p:nvSpPr>
        <p:spPr>
          <a:xfrm>
            <a:off x="10182170" y="5364100"/>
            <a:ext cx="1483360" cy="370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Manteca</a:t>
            </a:r>
          </a:p>
        </p:txBody>
      </p:sp>
      <p:sp>
        <p:nvSpPr>
          <p:cNvPr id="86" name="Rectángulo: esquinas redondeadas 85">
            <a:extLst>
              <a:ext uri="{FF2B5EF4-FFF2-40B4-BE49-F238E27FC236}">
                <a16:creationId xmlns:a16="http://schemas.microsoft.com/office/drawing/2014/main" id="{F43BF5C8-E98B-43E1-BB45-F2671CB26423}"/>
              </a:ext>
            </a:extLst>
          </p:cNvPr>
          <p:cNvSpPr/>
          <p:nvPr/>
        </p:nvSpPr>
        <p:spPr>
          <a:xfrm>
            <a:off x="7878890" y="2394100"/>
            <a:ext cx="1730374" cy="370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Homogeneizado por presión</a:t>
            </a:r>
          </a:p>
        </p:txBody>
      </p:sp>
      <p:sp>
        <p:nvSpPr>
          <p:cNvPr id="87" name="Rectángulo: esquinas redondeadas 86">
            <a:extLst>
              <a:ext uri="{FF2B5EF4-FFF2-40B4-BE49-F238E27FC236}">
                <a16:creationId xmlns:a16="http://schemas.microsoft.com/office/drawing/2014/main" id="{7C70310F-623A-44D0-BDEB-46B400265CB5}"/>
              </a:ext>
            </a:extLst>
          </p:cNvPr>
          <p:cNvSpPr/>
          <p:nvPr/>
        </p:nvSpPr>
        <p:spPr>
          <a:xfrm>
            <a:off x="7878890" y="4374100"/>
            <a:ext cx="1730374" cy="370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Secado Spray</a:t>
            </a:r>
          </a:p>
        </p:txBody>
      </p:sp>
      <p:cxnSp>
        <p:nvCxnSpPr>
          <p:cNvPr id="108" name="Conector recto de flecha 107">
            <a:extLst>
              <a:ext uri="{FF2B5EF4-FFF2-40B4-BE49-F238E27FC236}">
                <a16:creationId xmlns:a16="http://schemas.microsoft.com/office/drawing/2014/main" id="{2EA6956F-8E93-407C-987A-15062B13A8F5}"/>
              </a:ext>
            </a:extLst>
          </p:cNvPr>
          <p:cNvCxnSpPr>
            <a:stCxn id="28" idx="3"/>
            <a:endCxn id="304" idx="1"/>
          </p:cNvCxnSpPr>
          <p:nvPr/>
        </p:nvCxnSpPr>
        <p:spPr>
          <a:xfrm>
            <a:off x="9599739" y="1589500"/>
            <a:ext cx="5316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recto de flecha 109">
            <a:extLst>
              <a:ext uri="{FF2B5EF4-FFF2-40B4-BE49-F238E27FC236}">
                <a16:creationId xmlns:a16="http://schemas.microsoft.com/office/drawing/2014/main" id="{E760EDD2-DAD2-49C1-B62E-6BC6FE0FDD51}"/>
              </a:ext>
            </a:extLst>
          </p:cNvPr>
          <p:cNvCxnSpPr>
            <a:stCxn id="86" idx="3"/>
            <a:endCxn id="75" idx="1"/>
          </p:cNvCxnSpPr>
          <p:nvPr/>
        </p:nvCxnSpPr>
        <p:spPr>
          <a:xfrm>
            <a:off x="9609264" y="2579500"/>
            <a:ext cx="522106" cy="0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recto de flecha 112">
            <a:extLst>
              <a:ext uri="{FF2B5EF4-FFF2-40B4-BE49-F238E27FC236}">
                <a16:creationId xmlns:a16="http://schemas.microsoft.com/office/drawing/2014/main" id="{39280B0C-2C02-48C8-8520-4E59C300E581}"/>
              </a:ext>
            </a:extLst>
          </p:cNvPr>
          <p:cNvCxnSpPr>
            <a:stCxn id="87" idx="3"/>
            <a:endCxn id="77" idx="1"/>
          </p:cNvCxnSpPr>
          <p:nvPr/>
        </p:nvCxnSpPr>
        <p:spPr>
          <a:xfrm>
            <a:off x="9609264" y="4559500"/>
            <a:ext cx="522106" cy="0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ector recto de flecha 116">
            <a:extLst>
              <a:ext uri="{FF2B5EF4-FFF2-40B4-BE49-F238E27FC236}">
                <a16:creationId xmlns:a16="http://schemas.microsoft.com/office/drawing/2014/main" id="{A1A46006-25BD-4A20-987C-03F60C61FADF}"/>
              </a:ext>
            </a:extLst>
          </p:cNvPr>
          <p:cNvCxnSpPr>
            <a:stCxn id="32" idx="3"/>
            <a:endCxn id="78" idx="1"/>
          </p:cNvCxnSpPr>
          <p:nvPr/>
        </p:nvCxnSpPr>
        <p:spPr>
          <a:xfrm>
            <a:off x="9599739" y="5549500"/>
            <a:ext cx="5824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 recto 125">
            <a:extLst>
              <a:ext uri="{FF2B5EF4-FFF2-40B4-BE49-F238E27FC236}">
                <a16:creationId xmlns:a16="http://schemas.microsoft.com/office/drawing/2014/main" id="{1EB23ABF-805F-4B30-B2C5-3BFCD2BC024A}"/>
              </a:ext>
            </a:extLst>
          </p:cNvPr>
          <p:cNvCxnSpPr>
            <a:cxnSpLocks/>
          </p:cNvCxnSpPr>
          <p:nvPr/>
        </p:nvCxnSpPr>
        <p:spPr>
          <a:xfrm flipV="1">
            <a:off x="1538923" y="1589500"/>
            <a:ext cx="2058353" cy="1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recto de flecha 128">
            <a:extLst>
              <a:ext uri="{FF2B5EF4-FFF2-40B4-BE49-F238E27FC236}">
                <a16:creationId xmlns:a16="http://schemas.microsoft.com/office/drawing/2014/main" id="{275F0E59-9F19-4D6F-AD16-02F4AAEB7B6A}"/>
              </a:ext>
            </a:extLst>
          </p:cNvPr>
          <p:cNvCxnSpPr>
            <a:cxnSpLocks/>
          </p:cNvCxnSpPr>
          <p:nvPr/>
        </p:nvCxnSpPr>
        <p:spPr>
          <a:xfrm>
            <a:off x="3599180" y="1589500"/>
            <a:ext cx="0" cy="1988457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ector recto de flecha 130">
            <a:extLst>
              <a:ext uri="{FF2B5EF4-FFF2-40B4-BE49-F238E27FC236}">
                <a16:creationId xmlns:a16="http://schemas.microsoft.com/office/drawing/2014/main" id="{9B097F79-A79C-419D-8F08-DC3C3297CFE2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4003675" y="1589500"/>
            <a:ext cx="3865690" cy="0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ector recto 134">
            <a:extLst>
              <a:ext uri="{FF2B5EF4-FFF2-40B4-BE49-F238E27FC236}">
                <a16:creationId xmlns:a16="http://schemas.microsoft.com/office/drawing/2014/main" id="{6C5A0874-5974-484D-A931-5AA7A9001474}"/>
              </a:ext>
            </a:extLst>
          </p:cNvPr>
          <p:cNvCxnSpPr/>
          <p:nvPr/>
        </p:nvCxnSpPr>
        <p:spPr>
          <a:xfrm>
            <a:off x="4003675" y="1589500"/>
            <a:ext cx="0" cy="198000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ector recto de flecha 139">
            <a:extLst>
              <a:ext uri="{FF2B5EF4-FFF2-40B4-BE49-F238E27FC236}">
                <a16:creationId xmlns:a16="http://schemas.microsoft.com/office/drawing/2014/main" id="{8CDE8AC9-4DA4-4198-B949-546F0A6668C5}"/>
              </a:ext>
            </a:extLst>
          </p:cNvPr>
          <p:cNvCxnSpPr>
            <a:cxnSpLocks/>
            <a:stCxn id="19" idx="3"/>
            <a:endCxn id="76" idx="1"/>
          </p:cNvCxnSpPr>
          <p:nvPr/>
        </p:nvCxnSpPr>
        <p:spPr>
          <a:xfrm>
            <a:off x="6676797" y="3569500"/>
            <a:ext cx="3454573" cy="0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ector recto 144">
            <a:extLst>
              <a:ext uri="{FF2B5EF4-FFF2-40B4-BE49-F238E27FC236}">
                <a16:creationId xmlns:a16="http://schemas.microsoft.com/office/drawing/2014/main" id="{028524F0-A636-4500-8F6D-0E1C6D3CF287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2264768" y="3770889"/>
            <a:ext cx="0" cy="177861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ector recto de flecha 146">
            <a:extLst>
              <a:ext uri="{FF2B5EF4-FFF2-40B4-BE49-F238E27FC236}">
                <a16:creationId xmlns:a16="http://schemas.microsoft.com/office/drawing/2014/main" id="{840CBAD7-3F57-416A-A290-4DD5D406BF51}"/>
              </a:ext>
            </a:extLst>
          </p:cNvPr>
          <p:cNvCxnSpPr>
            <a:endCxn id="32" idx="1"/>
          </p:cNvCxnSpPr>
          <p:nvPr/>
        </p:nvCxnSpPr>
        <p:spPr>
          <a:xfrm>
            <a:off x="2264768" y="5549500"/>
            <a:ext cx="5614122" cy="0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ector recto de flecha 154">
            <a:extLst>
              <a:ext uri="{FF2B5EF4-FFF2-40B4-BE49-F238E27FC236}">
                <a16:creationId xmlns:a16="http://schemas.microsoft.com/office/drawing/2014/main" id="{76AA837D-EBC4-4BC6-9180-51464B611AD7}"/>
              </a:ext>
            </a:extLst>
          </p:cNvPr>
          <p:cNvCxnSpPr>
            <a:cxnSpLocks/>
            <a:endCxn id="86" idx="1"/>
          </p:cNvCxnSpPr>
          <p:nvPr/>
        </p:nvCxnSpPr>
        <p:spPr>
          <a:xfrm>
            <a:off x="7360920" y="2579500"/>
            <a:ext cx="517970" cy="0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ctor recto de flecha 175">
            <a:extLst>
              <a:ext uri="{FF2B5EF4-FFF2-40B4-BE49-F238E27FC236}">
                <a16:creationId xmlns:a16="http://schemas.microsoft.com/office/drawing/2014/main" id="{56306046-5B69-4C02-AB91-A6BD9891C5D3}"/>
              </a:ext>
            </a:extLst>
          </p:cNvPr>
          <p:cNvCxnSpPr>
            <a:cxnSpLocks/>
          </p:cNvCxnSpPr>
          <p:nvPr/>
        </p:nvCxnSpPr>
        <p:spPr>
          <a:xfrm flipV="1">
            <a:off x="7351395" y="4536377"/>
            <a:ext cx="517970" cy="6679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ector recto 163">
            <a:extLst>
              <a:ext uri="{FF2B5EF4-FFF2-40B4-BE49-F238E27FC236}">
                <a16:creationId xmlns:a16="http://schemas.microsoft.com/office/drawing/2014/main" id="{7874BE0B-61DD-490A-B112-9E35D62994F0}"/>
              </a:ext>
            </a:extLst>
          </p:cNvPr>
          <p:cNvCxnSpPr>
            <a:cxnSpLocks/>
          </p:cNvCxnSpPr>
          <p:nvPr/>
        </p:nvCxnSpPr>
        <p:spPr>
          <a:xfrm>
            <a:off x="7356158" y="2579500"/>
            <a:ext cx="0" cy="989999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ector recto 165">
            <a:extLst>
              <a:ext uri="{FF2B5EF4-FFF2-40B4-BE49-F238E27FC236}">
                <a16:creationId xmlns:a16="http://schemas.microsoft.com/office/drawing/2014/main" id="{0AF59175-A9A9-4E84-ABF5-320D275D8539}"/>
              </a:ext>
            </a:extLst>
          </p:cNvPr>
          <p:cNvCxnSpPr/>
          <p:nvPr/>
        </p:nvCxnSpPr>
        <p:spPr>
          <a:xfrm flipV="1">
            <a:off x="7356784" y="3553056"/>
            <a:ext cx="0" cy="99000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ector recto de flecha 168">
            <a:extLst>
              <a:ext uri="{FF2B5EF4-FFF2-40B4-BE49-F238E27FC236}">
                <a16:creationId xmlns:a16="http://schemas.microsoft.com/office/drawing/2014/main" id="{36038651-ACE0-46E4-A095-0770E308F3EC}"/>
              </a:ext>
            </a:extLst>
          </p:cNvPr>
          <p:cNvCxnSpPr>
            <a:endCxn id="24" idx="0"/>
          </p:cNvCxnSpPr>
          <p:nvPr/>
        </p:nvCxnSpPr>
        <p:spPr>
          <a:xfrm>
            <a:off x="2264768" y="1589499"/>
            <a:ext cx="0" cy="1811502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ector recto 174">
            <a:extLst>
              <a:ext uri="{FF2B5EF4-FFF2-40B4-BE49-F238E27FC236}">
                <a16:creationId xmlns:a16="http://schemas.microsoft.com/office/drawing/2014/main" id="{F4713443-DF47-42F3-B7E9-FA24CC52D3A6}"/>
              </a:ext>
            </a:extLst>
          </p:cNvPr>
          <p:cNvCxnSpPr>
            <a:stCxn id="24" idx="3"/>
          </p:cNvCxnSpPr>
          <p:nvPr/>
        </p:nvCxnSpPr>
        <p:spPr>
          <a:xfrm>
            <a:off x="3219096" y="3585945"/>
            <a:ext cx="784579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A69EAEE-E999-41AB-8B1B-6CABDBF7A235}"/>
              </a:ext>
            </a:extLst>
          </p:cNvPr>
          <p:cNvSpPr txBox="1"/>
          <p:nvPr/>
        </p:nvSpPr>
        <p:spPr>
          <a:xfrm>
            <a:off x="590008" y="1268304"/>
            <a:ext cx="7013542" cy="849051"/>
          </a:xfrm>
          <a:prstGeom prst="rect">
            <a:avLst/>
          </a:prstGeom>
          <a:solidFill>
            <a:schemeClr val="bg1"/>
          </a:solidFill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0" tIns="108000" rIns="180000" bIns="10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latin typeface="Roboto"/>
                <a:hlinkClick r:id="rId3"/>
              </a:rPr>
              <a:t>FT20-10-A</a:t>
            </a:r>
            <a:r>
              <a:rPr lang="pt-BR" dirty="0">
                <a:latin typeface="Roboto"/>
              </a:rPr>
              <a:t> Tina para preparar </a:t>
            </a:r>
            <a:r>
              <a:rPr lang="pt-BR" dirty="0" err="1">
                <a:latin typeface="Roboto"/>
              </a:rPr>
              <a:t>Quesos</a:t>
            </a:r>
            <a:r>
              <a:rPr lang="pt-BR" dirty="0">
                <a:latin typeface="Roboto"/>
              </a:rPr>
              <a:t> y </a:t>
            </a:r>
            <a:r>
              <a:rPr lang="es-AR" dirty="0">
                <a:latin typeface="Roboto"/>
              </a:rPr>
              <a:t>sus accesorios</a:t>
            </a:r>
          </a:p>
          <a:p>
            <a:pPr>
              <a:spcAft>
                <a:spcPts val="600"/>
              </a:spcAft>
            </a:pPr>
            <a:r>
              <a:rPr lang="es-AR" dirty="0">
                <a:latin typeface="Roboto"/>
                <a:hlinkClick r:id="rId4"/>
              </a:rPr>
              <a:t>FT21-A</a:t>
            </a:r>
            <a:r>
              <a:rPr lang="es-AR" dirty="0">
                <a:latin typeface="Roboto"/>
              </a:rPr>
              <a:t> Mantequera y sus accesorios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AA9BFE5-AB7C-4E6D-B034-D13063175C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203" y="2757141"/>
            <a:ext cx="2233263" cy="231548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2404983-B237-4522-98C4-F6E3B0AC72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80" y="3438306"/>
            <a:ext cx="2065380" cy="1581491"/>
          </a:xfrm>
          <a:prstGeom prst="rect">
            <a:avLst/>
          </a:prstGeom>
        </p:spPr>
      </p:pic>
      <p:pic>
        <p:nvPicPr>
          <p:cNvPr id="41" name="Picture 2" descr="armfield">
            <a:extLst>
              <a:ext uri="{FF2B5EF4-FFF2-40B4-BE49-F238E27FC236}">
                <a16:creationId xmlns:a16="http://schemas.microsoft.com/office/drawing/2014/main" id="{524AFF57-D48E-42FD-920E-29EFB4BDC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700" y="5927835"/>
            <a:ext cx="1607874" cy="370673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31121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Conector: angular 80">
            <a:extLst>
              <a:ext uri="{FF2B5EF4-FFF2-40B4-BE49-F238E27FC236}">
                <a16:creationId xmlns:a16="http://schemas.microsoft.com/office/drawing/2014/main" id="{58916223-743F-4B03-B677-0EC21DF99DE3}"/>
              </a:ext>
            </a:extLst>
          </p:cNvPr>
          <p:cNvCxnSpPr>
            <a:cxnSpLocks/>
          </p:cNvCxnSpPr>
          <p:nvPr/>
        </p:nvCxnSpPr>
        <p:spPr>
          <a:xfrm>
            <a:off x="4158613" y="1695685"/>
            <a:ext cx="1550036" cy="93797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ector: angular 142">
            <a:extLst>
              <a:ext uri="{FF2B5EF4-FFF2-40B4-BE49-F238E27FC236}">
                <a16:creationId xmlns:a16="http://schemas.microsoft.com/office/drawing/2014/main" id="{8D7E1686-8B53-47EF-9D93-32E75A328AE1}"/>
              </a:ext>
            </a:extLst>
          </p:cNvPr>
          <p:cNvCxnSpPr>
            <a:cxnSpLocks/>
          </p:cNvCxnSpPr>
          <p:nvPr/>
        </p:nvCxnSpPr>
        <p:spPr>
          <a:xfrm flipV="1">
            <a:off x="4929188" y="2867025"/>
            <a:ext cx="779461" cy="424898"/>
          </a:xfrm>
          <a:prstGeom prst="bentConnector3">
            <a:avLst>
              <a:gd name="adj1" fmla="val -1935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B99D4092-D55A-473C-ACEF-454A742E1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746"/>
            <a:ext cx="10515600" cy="268286"/>
          </a:xfrm>
        </p:spPr>
        <p:txBody>
          <a:bodyPr>
            <a:noAutofit/>
          </a:bodyPr>
          <a:lstStyle/>
          <a:p>
            <a:pPr algn="ctr"/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Procesos típicos de la Industria Láctea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53A13332-27BB-4439-A95A-53FCA6B69DCA}"/>
              </a:ext>
            </a:extLst>
          </p:cNvPr>
          <p:cNvSpPr/>
          <p:nvPr/>
        </p:nvSpPr>
        <p:spPr>
          <a:xfrm>
            <a:off x="806613" y="839181"/>
            <a:ext cx="856134" cy="1725269"/>
          </a:xfrm>
          <a:prstGeom prst="rightArrow">
            <a:avLst>
              <a:gd name="adj1" fmla="val 50000"/>
              <a:gd name="adj2" fmla="val 46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/>
              <a:t>Leche Fresca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CD0F40EF-5439-47E6-9E3B-5FB95ACB0C67}"/>
              </a:ext>
            </a:extLst>
          </p:cNvPr>
          <p:cNvSpPr/>
          <p:nvPr/>
        </p:nvSpPr>
        <p:spPr>
          <a:xfrm>
            <a:off x="2422525" y="1149349"/>
            <a:ext cx="1730375" cy="1098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Pasteurización HTST/UHT continua, con enfriado y homogeneización en línea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8884799D-2211-4EC3-ABC0-FBD241B1584E}"/>
              </a:ext>
            </a:extLst>
          </p:cNvPr>
          <p:cNvSpPr/>
          <p:nvPr/>
        </p:nvSpPr>
        <p:spPr>
          <a:xfrm>
            <a:off x="5708649" y="1915681"/>
            <a:ext cx="1393825" cy="464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Envasado aséptico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59155EB-6B0E-48A9-9FF4-B5FE8C37CC34}"/>
              </a:ext>
            </a:extLst>
          </p:cNvPr>
          <p:cNvSpPr/>
          <p:nvPr/>
        </p:nvSpPr>
        <p:spPr>
          <a:xfrm>
            <a:off x="5708649" y="2509836"/>
            <a:ext cx="1393825" cy="476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Evaporación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7B5B82AA-58D8-464C-854D-C03C8461FD42}"/>
              </a:ext>
            </a:extLst>
          </p:cNvPr>
          <p:cNvSpPr/>
          <p:nvPr/>
        </p:nvSpPr>
        <p:spPr>
          <a:xfrm>
            <a:off x="3622670" y="5108223"/>
            <a:ext cx="1908656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Desnatado</a:t>
            </a: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27FC60E8-4EA3-4525-BF98-128291C8FF00}"/>
              </a:ext>
            </a:extLst>
          </p:cNvPr>
          <p:cNvSpPr/>
          <p:nvPr/>
        </p:nvSpPr>
        <p:spPr>
          <a:xfrm>
            <a:off x="7313610" y="3162142"/>
            <a:ext cx="1720849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Secado Spray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5FC0DDF6-90C2-4BF8-BF3D-C364F13329D6}"/>
              </a:ext>
            </a:extLst>
          </p:cNvPr>
          <p:cNvSpPr/>
          <p:nvPr/>
        </p:nvSpPr>
        <p:spPr>
          <a:xfrm>
            <a:off x="3531077" y="3291922"/>
            <a:ext cx="2079625" cy="1057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Proceso por Lotes</a:t>
            </a:r>
          </a:p>
          <a:p>
            <a:pPr algn="ctr"/>
            <a:r>
              <a:rPr lang="es-AR" sz="1200" dirty="0"/>
              <a:t>Mezcla, pasteurización, homogeneización y enfriado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36087900-A883-44CF-B916-FA666C2F56C3}"/>
              </a:ext>
            </a:extLst>
          </p:cNvPr>
          <p:cNvSpPr/>
          <p:nvPr/>
        </p:nvSpPr>
        <p:spPr>
          <a:xfrm>
            <a:off x="7339012" y="3633704"/>
            <a:ext cx="1730374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Cuajado, Corte, …, Maduración</a:t>
            </a: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33C18614-CBAC-4EBC-BA58-09B1CD85565A}"/>
              </a:ext>
            </a:extLst>
          </p:cNvPr>
          <p:cNvSpPr/>
          <p:nvPr/>
        </p:nvSpPr>
        <p:spPr>
          <a:xfrm>
            <a:off x="7334250" y="4136027"/>
            <a:ext cx="1720849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 err="1"/>
              <a:t>Cutivo</a:t>
            </a:r>
            <a:endParaRPr lang="es-AR" sz="1200" dirty="0"/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ACB6CED6-B8B7-4D83-B90F-325E6261ACE6}"/>
              </a:ext>
            </a:extLst>
          </p:cNvPr>
          <p:cNvSpPr/>
          <p:nvPr/>
        </p:nvSpPr>
        <p:spPr>
          <a:xfrm>
            <a:off x="7343774" y="6034086"/>
            <a:ext cx="1720849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Corte, batido, salado, …</a:t>
            </a: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34881BAC-D8EC-4F24-9C55-7A96EA921E33}"/>
              </a:ext>
            </a:extLst>
          </p:cNvPr>
          <p:cNvSpPr/>
          <p:nvPr/>
        </p:nvSpPr>
        <p:spPr>
          <a:xfrm>
            <a:off x="7343774" y="4636285"/>
            <a:ext cx="1720849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Burbujeo, agregados, enfriado, </a:t>
            </a:r>
            <a:r>
              <a:rPr lang="es-AR" sz="1200" dirty="0" err="1"/>
              <a:t>pinworking</a:t>
            </a:r>
            <a:r>
              <a:rPr lang="es-AR" sz="1200" dirty="0"/>
              <a:t>, …</a:t>
            </a:r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9DDF4226-D3B2-4E14-868A-03255BDE60B5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 flipV="1">
            <a:off x="1662747" y="1698624"/>
            <a:ext cx="759778" cy="319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44F8F49E-8D39-4C0C-8CB4-DC5FA94A0108}"/>
              </a:ext>
            </a:extLst>
          </p:cNvPr>
          <p:cNvCxnSpPr>
            <a:cxnSpLocks/>
            <a:endCxn id="210" idx="1"/>
          </p:cNvCxnSpPr>
          <p:nvPr/>
        </p:nvCxnSpPr>
        <p:spPr>
          <a:xfrm>
            <a:off x="4161789" y="1694163"/>
            <a:ext cx="5708651" cy="1530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r 45">
            <a:extLst>
              <a:ext uri="{FF2B5EF4-FFF2-40B4-BE49-F238E27FC236}">
                <a16:creationId xmlns:a16="http://schemas.microsoft.com/office/drawing/2014/main" id="{2FBAD2C7-6388-44C5-AFF2-53224B599D94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4152900" y="1698624"/>
            <a:ext cx="5692140" cy="475217"/>
          </a:xfrm>
          <a:prstGeom prst="bentConnector3">
            <a:avLst>
              <a:gd name="adj1" fmla="val 70884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: angular 48">
            <a:extLst>
              <a:ext uri="{FF2B5EF4-FFF2-40B4-BE49-F238E27FC236}">
                <a16:creationId xmlns:a16="http://schemas.microsoft.com/office/drawing/2014/main" id="{B9E24109-ECB4-4852-B2D7-8080BDA589E1}"/>
              </a:ext>
            </a:extLst>
          </p:cNvPr>
          <p:cNvCxnSpPr>
            <a:cxnSpLocks/>
            <a:stCxn id="24" idx="3"/>
            <a:endCxn id="32" idx="1"/>
          </p:cNvCxnSpPr>
          <p:nvPr/>
        </p:nvCxnSpPr>
        <p:spPr>
          <a:xfrm>
            <a:off x="5531326" y="5293167"/>
            <a:ext cx="1812448" cy="925863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20000"/>
                <a:lumOff val="8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0B09A552-B384-4018-920E-632667B05810}"/>
              </a:ext>
            </a:extLst>
          </p:cNvPr>
          <p:cNvCxnSpPr>
            <a:cxnSpLocks/>
            <a:endCxn id="298" idx="1"/>
          </p:cNvCxnSpPr>
          <p:nvPr/>
        </p:nvCxnSpPr>
        <p:spPr>
          <a:xfrm>
            <a:off x="7102474" y="2744927"/>
            <a:ext cx="2742566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>
            <a:extLst>
              <a:ext uri="{FF2B5EF4-FFF2-40B4-BE49-F238E27FC236}">
                <a16:creationId xmlns:a16="http://schemas.microsoft.com/office/drawing/2014/main" id="{BB6F3111-18F3-4F20-88E2-CABD3F25E5B3}"/>
              </a:ext>
            </a:extLst>
          </p:cNvPr>
          <p:cNvCxnSpPr>
            <a:cxnSpLocks/>
          </p:cNvCxnSpPr>
          <p:nvPr/>
        </p:nvCxnSpPr>
        <p:spPr>
          <a:xfrm flipV="1">
            <a:off x="9044777" y="3346258"/>
            <a:ext cx="810581" cy="506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de flecha 61">
            <a:extLst>
              <a:ext uri="{FF2B5EF4-FFF2-40B4-BE49-F238E27FC236}">
                <a16:creationId xmlns:a16="http://schemas.microsoft.com/office/drawing/2014/main" id="{5C717DF4-7699-46E6-ACB1-BF46BBE73B44}"/>
              </a:ext>
            </a:extLst>
          </p:cNvPr>
          <p:cNvCxnSpPr>
            <a:cxnSpLocks/>
          </p:cNvCxnSpPr>
          <p:nvPr/>
        </p:nvCxnSpPr>
        <p:spPr>
          <a:xfrm flipV="1">
            <a:off x="9059860" y="3818648"/>
            <a:ext cx="780417" cy="1102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de flecha 62">
            <a:extLst>
              <a:ext uri="{FF2B5EF4-FFF2-40B4-BE49-F238E27FC236}">
                <a16:creationId xmlns:a16="http://schemas.microsoft.com/office/drawing/2014/main" id="{2037337C-D338-47FE-8C65-65E13D9F3223}"/>
              </a:ext>
            </a:extLst>
          </p:cNvPr>
          <p:cNvCxnSpPr>
            <a:cxnSpLocks/>
            <a:stCxn id="30" idx="3"/>
            <a:endCxn id="307" idx="1"/>
          </p:cNvCxnSpPr>
          <p:nvPr/>
        </p:nvCxnSpPr>
        <p:spPr>
          <a:xfrm>
            <a:off x="9055099" y="4320971"/>
            <a:ext cx="789941" cy="7774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de flecha 63">
            <a:extLst>
              <a:ext uri="{FF2B5EF4-FFF2-40B4-BE49-F238E27FC236}">
                <a16:creationId xmlns:a16="http://schemas.microsoft.com/office/drawing/2014/main" id="{13170E18-BBCD-4684-A4E3-4CEBBEAB7421}"/>
              </a:ext>
            </a:extLst>
          </p:cNvPr>
          <p:cNvCxnSpPr>
            <a:cxnSpLocks/>
          </p:cNvCxnSpPr>
          <p:nvPr/>
        </p:nvCxnSpPr>
        <p:spPr>
          <a:xfrm flipV="1">
            <a:off x="9064623" y="4815225"/>
            <a:ext cx="789941" cy="2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de flecha 64">
            <a:extLst>
              <a:ext uri="{FF2B5EF4-FFF2-40B4-BE49-F238E27FC236}">
                <a16:creationId xmlns:a16="http://schemas.microsoft.com/office/drawing/2014/main" id="{447BF5DB-F08D-4881-8252-05C5DC8821BB}"/>
              </a:ext>
            </a:extLst>
          </p:cNvPr>
          <p:cNvCxnSpPr>
            <a:cxnSpLocks/>
            <a:stCxn id="32" idx="3"/>
            <a:endCxn id="319" idx="1"/>
          </p:cNvCxnSpPr>
          <p:nvPr/>
        </p:nvCxnSpPr>
        <p:spPr>
          <a:xfrm>
            <a:off x="9064623" y="6219030"/>
            <a:ext cx="780417" cy="3469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de flecha 65">
            <a:extLst>
              <a:ext uri="{FF2B5EF4-FFF2-40B4-BE49-F238E27FC236}">
                <a16:creationId xmlns:a16="http://schemas.microsoft.com/office/drawing/2014/main" id="{F1374678-A77D-4606-B16C-7FE76A71D9A7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5531326" y="5276525"/>
            <a:ext cx="4323238" cy="1664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: angular 69">
            <a:extLst>
              <a:ext uri="{FF2B5EF4-FFF2-40B4-BE49-F238E27FC236}">
                <a16:creationId xmlns:a16="http://schemas.microsoft.com/office/drawing/2014/main" id="{00868CFD-E3A4-4B31-9FEB-03F2F671EEE7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>
            <a:off x="4152900" y="1698624"/>
            <a:ext cx="1555749" cy="449134"/>
          </a:xfrm>
          <a:prstGeom prst="bentConnector3">
            <a:avLst>
              <a:gd name="adj1" fmla="val 71061"/>
            </a:avLst>
          </a:prstGeom>
          <a:ln w="38100">
            <a:solidFill>
              <a:srgbClr val="6E92D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de flecha 83">
            <a:extLst>
              <a:ext uri="{FF2B5EF4-FFF2-40B4-BE49-F238E27FC236}">
                <a16:creationId xmlns:a16="http://schemas.microsoft.com/office/drawing/2014/main" id="{BCF6E520-F2CF-4DB3-AA5E-04BF96713B8D}"/>
              </a:ext>
            </a:extLst>
          </p:cNvPr>
          <p:cNvCxnSpPr>
            <a:cxnSpLocks/>
            <a:stCxn id="124" idx="3"/>
          </p:cNvCxnSpPr>
          <p:nvPr/>
        </p:nvCxnSpPr>
        <p:spPr>
          <a:xfrm>
            <a:off x="1937369" y="4013130"/>
            <a:ext cx="1576245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de flecha 89">
            <a:extLst>
              <a:ext uri="{FF2B5EF4-FFF2-40B4-BE49-F238E27FC236}">
                <a16:creationId xmlns:a16="http://schemas.microsoft.com/office/drawing/2014/main" id="{EDEC4212-4A7D-4B91-B3CC-CA9A25BE831D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4570890" y="4387604"/>
            <a:ext cx="6108" cy="72061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: angular 99">
            <a:extLst>
              <a:ext uri="{FF2B5EF4-FFF2-40B4-BE49-F238E27FC236}">
                <a16:creationId xmlns:a16="http://schemas.microsoft.com/office/drawing/2014/main" id="{3E44DF31-529A-4B69-A0EB-BFB3CE126CEB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7102474" y="1732332"/>
            <a:ext cx="241301" cy="415426"/>
          </a:xfrm>
          <a:prstGeom prst="bentConnector2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ector: angular 120">
            <a:extLst>
              <a:ext uri="{FF2B5EF4-FFF2-40B4-BE49-F238E27FC236}">
                <a16:creationId xmlns:a16="http://schemas.microsoft.com/office/drawing/2014/main" id="{B1F8CEC7-1B36-41C5-9DA5-618C8F42D232}"/>
              </a:ext>
            </a:extLst>
          </p:cNvPr>
          <p:cNvCxnSpPr>
            <a:cxnSpLocks/>
            <a:stCxn id="19" idx="3"/>
            <a:endCxn id="30" idx="1"/>
          </p:cNvCxnSpPr>
          <p:nvPr/>
        </p:nvCxnSpPr>
        <p:spPr>
          <a:xfrm>
            <a:off x="5610702" y="3820713"/>
            <a:ext cx="1723548" cy="50025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Flecha: a la derecha 123">
            <a:extLst>
              <a:ext uri="{FF2B5EF4-FFF2-40B4-BE49-F238E27FC236}">
                <a16:creationId xmlns:a16="http://schemas.microsoft.com/office/drawing/2014/main" id="{D7571C53-9BC9-4900-95C5-C9A53BDD9A43}"/>
              </a:ext>
            </a:extLst>
          </p:cNvPr>
          <p:cNvSpPr/>
          <p:nvPr/>
        </p:nvSpPr>
        <p:spPr>
          <a:xfrm>
            <a:off x="863600" y="3697514"/>
            <a:ext cx="1073769" cy="631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00" dirty="0"/>
              <a:t>Saborizantes, aditivos, </a:t>
            </a:r>
            <a:r>
              <a:rPr lang="es-AR" sz="1000" dirty="0" err="1"/>
              <a:t>etc</a:t>
            </a:r>
            <a:endParaRPr lang="es-AR" sz="1000" dirty="0"/>
          </a:p>
        </p:txBody>
      </p:sp>
      <p:cxnSp>
        <p:nvCxnSpPr>
          <p:cNvPr id="170" name="Conector recto de flecha 169">
            <a:extLst>
              <a:ext uri="{FF2B5EF4-FFF2-40B4-BE49-F238E27FC236}">
                <a16:creationId xmlns:a16="http://schemas.microsoft.com/office/drawing/2014/main" id="{1938D604-2648-4369-B307-62A14E6D68CD}"/>
              </a:ext>
            </a:extLst>
          </p:cNvPr>
          <p:cNvCxnSpPr>
            <a:cxnSpLocks/>
            <a:stCxn id="19" idx="3"/>
            <a:endCxn id="28" idx="1"/>
          </p:cNvCxnSpPr>
          <p:nvPr/>
        </p:nvCxnSpPr>
        <p:spPr>
          <a:xfrm flipV="1">
            <a:off x="5610702" y="3818648"/>
            <a:ext cx="1728310" cy="2065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ector: angular 172">
            <a:extLst>
              <a:ext uri="{FF2B5EF4-FFF2-40B4-BE49-F238E27FC236}">
                <a16:creationId xmlns:a16="http://schemas.microsoft.com/office/drawing/2014/main" id="{A0FB2565-A0CC-4D08-8C0F-DAB5720D5ED2}"/>
              </a:ext>
            </a:extLst>
          </p:cNvPr>
          <p:cNvCxnSpPr>
            <a:cxnSpLocks/>
            <a:stCxn id="19" idx="3"/>
            <a:endCxn id="34" idx="1"/>
          </p:cNvCxnSpPr>
          <p:nvPr/>
        </p:nvCxnSpPr>
        <p:spPr>
          <a:xfrm>
            <a:off x="5610702" y="3820713"/>
            <a:ext cx="1733072" cy="1000516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20000"/>
                <a:lumOff val="8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ector: angular 180">
            <a:extLst>
              <a:ext uri="{FF2B5EF4-FFF2-40B4-BE49-F238E27FC236}">
                <a16:creationId xmlns:a16="http://schemas.microsoft.com/office/drawing/2014/main" id="{5EBDDBBA-8DD1-45AF-8229-1A0FF577B0F8}"/>
              </a:ext>
            </a:extLst>
          </p:cNvPr>
          <p:cNvCxnSpPr>
            <a:cxnSpLocks/>
            <a:stCxn id="24" idx="3"/>
            <a:endCxn id="317" idx="1"/>
          </p:cNvCxnSpPr>
          <p:nvPr/>
        </p:nvCxnSpPr>
        <p:spPr>
          <a:xfrm>
            <a:off x="5531326" y="5293167"/>
            <a:ext cx="4302601" cy="44908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ector: angular 190">
            <a:extLst>
              <a:ext uri="{FF2B5EF4-FFF2-40B4-BE49-F238E27FC236}">
                <a16:creationId xmlns:a16="http://schemas.microsoft.com/office/drawing/2014/main" id="{EC779E67-602E-4948-95CE-1F1331692875}"/>
              </a:ext>
            </a:extLst>
          </p:cNvPr>
          <p:cNvCxnSpPr>
            <a:cxnSpLocks/>
            <a:stCxn id="19" idx="3"/>
            <a:endCxn id="26" idx="1"/>
          </p:cNvCxnSpPr>
          <p:nvPr/>
        </p:nvCxnSpPr>
        <p:spPr>
          <a:xfrm flipV="1">
            <a:off x="5610702" y="3347086"/>
            <a:ext cx="1702908" cy="473627"/>
          </a:xfrm>
          <a:prstGeom prst="bentConnector3">
            <a:avLst>
              <a:gd name="adj1" fmla="val 50419"/>
            </a:avLst>
          </a:prstGeom>
          <a:ln w="381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ángulo: esquinas redondeadas 209">
            <a:extLst>
              <a:ext uri="{FF2B5EF4-FFF2-40B4-BE49-F238E27FC236}">
                <a16:creationId xmlns:a16="http://schemas.microsoft.com/office/drawing/2014/main" id="{AF7668EA-4352-432D-AB15-D8C11B7B9A7E}"/>
              </a:ext>
            </a:extLst>
          </p:cNvPr>
          <p:cNvSpPr/>
          <p:nvPr/>
        </p:nvSpPr>
        <p:spPr>
          <a:xfrm>
            <a:off x="9870440" y="1546751"/>
            <a:ext cx="1483360" cy="3254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Leche pasteurizada</a:t>
            </a:r>
          </a:p>
        </p:txBody>
      </p:sp>
      <p:cxnSp>
        <p:nvCxnSpPr>
          <p:cNvPr id="229" name="Conector: angular 228">
            <a:extLst>
              <a:ext uri="{FF2B5EF4-FFF2-40B4-BE49-F238E27FC236}">
                <a16:creationId xmlns:a16="http://schemas.microsoft.com/office/drawing/2014/main" id="{D86E4816-CD6B-4B68-BD4A-4D337984A2D0}"/>
              </a:ext>
            </a:extLst>
          </p:cNvPr>
          <p:cNvCxnSpPr>
            <a:cxnSpLocks/>
            <a:stCxn id="16" idx="3"/>
            <a:endCxn id="19" idx="0"/>
          </p:cNvCxnSpPr>
          <p:nvPr/>
        </p:nvCxnSpPr>
        <p:spPr>
          <a:xfrm>
            <a:off x="4152900" y="1698624"/>
            <a:ext cx="417990" cy="1593298"/>
          </a:xfrm>
          <a:prstGeom prst="bentConnector2">
            <a:avLst/>
          </a:prstGeom>
          <a:ln w="38100">
            <a:solidFill>
              <a:srgbClr val="406FC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Rectángulo: esquinas redondeadas 278">
            <a:extLst>
              <a:ext uri="{FF2B5EF4-FFF2-40B4-BE49-F238E27FC236}">
                <a16:creationId xmlns:a16="http://schemas.microsoft.com/office/drawing/2014/main" id="{610B62E9-2CDD-421B-9424-672FD1B72B56}"/>
              </a:ext>
            </a:extLst>
          </p:cNvPr>
          <p:cNvSpPr/>
          <p:nvPr/>
        </p:nvSpPr>
        <p:spPr>
          <a:xfrm>
            <a:off x="9845040" y="2013703"/>
            <a:ext cx="1483360" cy="3254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Leche UHT</a:t>
            </a:r>
          </a:p>
        </p:txBody>
      </p:sp>
      <p:cxnSp>
        <p:nvCxnSpPr>
          <p:cNvPr id="294" name="Conector: angular 293">
            <a:extLst>
              <a:ext uri="{FF2B5EF4-FFF2-40B4-BE49-F238E27FC236}">
                <a16:creationId xmlns:a16="http://schemas.microsoft.com/office/drawing/2014/main" id="{6EE66BCE-A229-4147-87F7-1CBE0DA8AE30}"/>
              </a:ext>
            </a:extLst>
          </p:cNvPr>
          <p:cNvCxnSpPr>
            <a:cxnSpLocks/>
            <a:stCxn id="18" idx="3"/>
            <a:endCxn id="26" idx="0"/>
          </p:cNvCxnSpPr>
          <p:nvPr/>
        </p:nvCxnSpPr>
        <p:spPr>
          <a:xfrm>
            <a:off x="7102474" y="2747866"/>
            <a:ext cx="1071561" cy="414276"/>
          </a:xfrm>
          <a:prstGeom prst="bentConnector2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Rectángulo: esquinas redondeadas 297">
            <a:extLst>
              <a:ext uri="{FF2B5EF4-FFF2-40B4-BE49-F238E27FC236}">
                <a16:creationId xmlns:a16="http://schemas.microsoft.com/office/drawing/2014/main" id="{D257441F-6FE4-4D1D-BD98-D81DAF229947}"/>
              </a:ext>
            </a:extLst>
          </p:cNvPr>
          <p:cNvSpPr/>
          <p:nvPr/>
        </p:nvSpPr>
        <p:spPr>
          <a:xfrm>
            <a:off x="9845040" y="2582208"/>
            <a:ext cx="1483360" cy="3254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Leche condensada</a:t>
            </a:r>
          </a:p>
        </p:txBody>
      </p:sp>
      <p:sp>
        <p:nvSpPr>
          <p:cNvPr id="300" name="Rectángulo: esquinas redondeadas 299">
            <a:extLst>
              <a:ext uri="{FF2B5EF4-FFF2-40B4-BE49-F238E27FC236}">
                <a16:creationId xmlns:a16="http://schemas.microsoft.com/office/drawing/2014/main" id="{BB9A523D-F03C-4B28-AF55-B852A3586C1A}"/>
              </a:ext>
            </a:extLst>
          </p:cNvPr>
          <p:cNvSpPr/>
          <p:nvPr/>
        </p:nvSpPr>
        <p:spPr>
          <a:xfrm>
            <a:off x="9855358" y="3183539"/>
            <a:ext cx="1483360" cy="3254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Leche en polvo</a:t>
            </a:r>
          </a:p>
        </p:txBody>
      </p:sp>
      <p:sp>
        <p:nvSpPr>
          <p:cNvPr id="304" name="Rectángulo: esquinas redondeadas 303">
            <a:extLst>
              <a:ext uri="{FF2B5EF4-FFF2-40B4-BE49-F238E27FC236}">
                <a16:creationId xmlns:a16="http://schemas.microsoft.com/office/drawing/2014/main" id="{A160EC6E-7989-4F4A-BFDB-6DE2E477AF31}"/>
              </a:ext>
            </a:extLst>
          </p:cNvPr>
          <p:cNvSpPr/>
          <p:nvPr/>
        </p:nvSpPr>
        <p:spPr>
          <a:xfrm>
            <a:off x="9827577" y="3649325"/>
            <a:ext cx="1483360" cy="3254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Quesos</a:t>
            </a:r>
          </a:p>
        </p:txBody>
      </p:sp>
      <p:sp>
        <p:nvSpPr>
          <p:cNvPr id="307" name="Rectángulo: esquinas redondeadas 306">
            <a:extLst>
              <a:ext uri="{FF2B5EF4-FFF2-40B4-BE49-F238E27FC236}">
                <a16:creationId xmlns:a16="http://schemas.microsoft.com/office/drawing/2014/main" id="{1C4333DA-DEDD-4854-9BE0-10FF1CD866F2}"/>
              </a:ext>
            </a:extLst>
          </p:cNvPr>
          <p:cNvSpPr/>
          <p:nvPr/>
        </p:nvSpPr>
        <p:spPr>
          <a:xfrm>
            <a:off x="9845040" y="4166026"/>
            <a:ext cx="1483360" cy="3254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Yogurt</a:t>
            </a:r>
          </a:p>
        </p:txBody>
      </p:sp>
      <p:sp>
        <p:nvSpPr>
          <p:cNvPr id="312" name="Rectángulo: esquinas redondeadas 311">
            <a:extLst>
              <a:ext uri="{FF2B5EF4-FFF2-40B4-BE49-F238E27FC236}">
                <a16:creationId xmlns:a16="http://schemas.microsoft.com/office/drawing/2014/main" id="{C47025F4-5C62-4633-BB1C-F38239346D70}"/>
              </a:ext>
            </a:extLst>
          </p:cNvPr>
          <p:cNvSpPr/>
          <p:nvPr/>
        </p:nvSpPr>
        <p:spPr>
          <a:xfrm>
            <a:off x="9840277" y="4652506"/>
            <a:ext cx="1483360" cy="3254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Helados</a:t>
            </a:r>
          </a:p>
        </p:txBody>
      </p:sp>
      <p:sp>
        <p:nvSpPr>
          <p:cNvPr id="315" name="Rectángulo: esquinas redondeadas 314">
            <a:extLst>
              <a:ext uri="{FF2B5EF4-FFF2-40B4-BE49-F238E27FC236}">
                <a16:creationId xmlns:a16="http://schemas.microsoft.com/office/drawing/2014/main" id="{55863B80-1973-43CC-BF0F-92300B8A859C}"/>
              </a:ext>
            </a:extLst>
          </p:cNvPr>
          <p:cNvSpPr/>
          <p:nvPr/>
        </p:nvSpPr>
        <p:spPr>
          <a:xfrm>
            <a:off x="9840277" y="5113807"/>
            <a:ext cx="1483360" cy="3254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Leche descremada</a:t>
            </a:r>
          </a:p>
        </p:txBody>
      </p:sp>
      <p:sp>
        <p:nvSpPr>
          <p:cNvPr id="317" name="Rectángulo: esquinas redondeadas 316">
            <a:extLst>
              <a:ext uri="{FF2B5EF4-FFF2-40B4-BE49-F238E27FC236}">
                <a16:creationId xmlns:a16="http://schemas.microsoft.com/office/drawing/2014/main" id="{C20B166C-3C10-45F8-BF85-29AC8C9745AC}"/>
              </a:ext>
            </a:extLst>
          </p:cNvPr>
          <p:cNvSpPr/>
          <p:nvPr/>
        </p:nvSpPr>
        <p:spPr>
          <a:xfrm>
            <a:off x="9833927" y="5579529"/>
            <a:ext cx="1483360" cy="3254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Crema</a:t>
            </a:r>
          </a:p>
        </p:txBody>
      </p:sp>
      <p:sp>
        <p:nvSpPr>
          <p:cNvPr id="319" name="Rectángulo: esquinas redondeadas 318">
            <a:extLst>
              <a:ext uri="{FF2B5EF4-FFF2-40B4-BE49-F238E27FC236}">
                <a16:creationId xmlns:a16="http://schemas.microsoft.com/office/drawing/2014/main" id="{675B478F-352C-4EFD-A5F3-EDCA36E4BB50}"/>
              </a:ext>
            </a:extLst>
          </p:cNvPr>
          <p:cNvSpPr/>
          <p:nvPr/>
        </p:nvSpPr>
        <p:spPr>
          <a:xfrm>
            <a:off x="9845040" y="6059780"/>
            <a:ext cx="1483360" cy="3254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Manteca</a:t>
            </a:r>
          </a:p>
        </p:txBody>
      </p:sp>
      <p:pic>
        <p:nvPicPr>
          <p:cNvPr id="367" name="Imagen 366">
            <a:extLst>
              <a:ext uri="{FF2B5EF4-FFF2-40B4-BE49-F238E27FC236}">
                <a16:creationId xmlns:a16="http://schemas.microsoft.com/office/drawing/2014/main" id="{E280FEBF-A93E-458A-8D7A-2A63AD228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89" y="5801678"/>
            <a:ext cx="2470712" cy="617678"/>
          </a:xfrm>
          <a:prstGeom prst="rect">
            <a:avLst/>
          </a:prstGeom>
        </p:spPr>
      </p:pic>
      <p:cxnSp>
        <p:nvCxnSpPr>
          <p:cNvPr id="382" name="Conector recto 381">
            <a:extLst>
              <a:ext uri="{FF2B5EF4-FFF2-40B4-BE49-F238E27FC236}">
                <a16:creationId xmlns:a16="http://schemas.microsoft.com/office/drawing/2014/main" id="{37EFE1CC-7EF1-493E-A01A-2C73B0B666B0}"/>
              </a:ext>
            </a:extLst>
          </p:cNvPr>
          <p:cNvCxnSpPr/>
          <p:nvPr/>
        </p:nvCxnSpPr>
        <p:spPr>
          <a:xfrm>
            <a:off x="1937369" y="1732332"/>
            <a:ext cx="0" cy="1901372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Conector recto de flecha 383">
            <a:extLst>
              <a:ext uri="{FF2B5EF4-FFF2-40B4-BE49-F238E27FC236}">
                <a16:creationId xmlns:a16="http://schemas.microsoft.com/office/drawing/2014/main" id="{2EDCA4DA-E71B-4390-9EA1-1D5410D64E64}"/>
              </a:ext>
            </a:extLst>
          </p:cNvPr>
          <p:cNvCxnSpPr/>
          <p:nvPr/>
        </p:nvCxnSpPr>
        <p:spPr>
          <a:xfrm flipV="1">
            <a:off x="1937369" y="3633704"/>
            <a:ext cx="1576245" cy="15621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00FAAAA3-A04A-4CA0-9953-4233C4D4890C}"/>
              </a:ext>
            </a:extLst>
          </p:cNvPr>
          <p:cNvSpPr txBox="1"/>
          <p:nvPr/>
        </p:nvSpPr>
        <p:spPr>
          <a:xfrm>
            <a:off x="2989943" y="2582208"/>
            <a:ext cx="72646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D6F377E-5306-4930-B748-C8D867DEA7F8}"/>
              </a:ext>
            </a:extLst>
          </p:cNvPr>
          <p:cNvSpPr/>
          <p:nvPr/>
        </p:nvSpPr>
        <p:spPr>
          <a:xfrm>
            <a:off x="408214" y="342900"/>
            <a:ext cx="11266715" cy="6204857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C3EFF8-BEA4-4EF3-8022-39B214369666}"/>
              </a:ext>
            </a:extLst>
          </p:cNvPr>
          <p:cNvSpPr txBox="1"/>
          <p:nvPr/>
        </p:nvSpPr>
        <p:spPr>
          <a:xfrm>
            <a:off x="1662747" y="2119435"/>
            <a:ext cx="8703114" cy="18774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AR" sz="2800" dirty="0">
                <a:solidFill>
                  <a:srgbClr val="0F0FC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Más información en:</a:t>
            </a:r>
          </a:p>
          <a:p>
            <a:endParaRPr lang="es-AR" sz="2800" dirty="0">
              <a:solidFill>
                <a:srgbClr val="0F0FC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s-AR" sz="6000" u="sng" dirty="0">
                <a:solidFill>
                  <a:srgbClr val="1414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https://tecnoedu.com</a:t>
            </a:r>
            <a:endParaRPr lang="es-AR" sz="6000" u="sng" dirty="0">
              <a:solidFill>
                <a:srgbClr val="1414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175A8FB-6C74-436B-83A0-AC5299CD3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0" y="5553385"/>
            <a:ext cx="4232727" cy="1058182"/>
          </a:xfrm>
          <a:prstGeom prst="rect">
            <a:avLst/>
          </a:prstGeom>
        </p:spPr>
      </p:pic>
      <p:pic>
        <p:nvPicPr>
          <p:cNvPr id="56" name="Picture 2" descr="armfield">
            <a:extLst>
              <a:ext uri="{FF2B5EF4-FFF2-40B4-BE49-F238E27FC236}">
                <a16:creationId xmlns:a16="http://schemas.microsoft.com/office/drawing/2014/main" id="{231712EA-B991-40CE-92B7-9A614D296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468" y="5848641"/>
            <a:ext cx="2327514" cy="536576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95809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Conector: angular 80">
            <a:extLst>
              <a:ext uri="{FF2B5EF4-FFF2-40B4-BE49-F238E27FC236}">
                <a16:creationId xmlns:a16="http://schemas.microsoft.com/office/drawing/2014/main" id="{58916223-743F-4B03-B677-0EC21DF99DE3}"/>
              </a:ext>
            </a:extLst>
          </p:cNvPr>
          <p:cNvCxnSpPr>
            <a:cxnSpLocks/>
          </p:cNvCxnSpPr>
          <p:nvPr/>
        </p:nvCxnSpPr>
        <p:spPr>
          <a:xfrm>
            <a:off x="4603113" y="1695685"/>
            <a:ext cx="1550036" cy="93797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ector: angular 142">
            <a:extLst>
              <a:ext uri="{FF2B5EF4-FFF2-40B4-BE49-F238E27FC236}">
                <a16:creationId xmlns:a16="http://schemas.microsoft.com/office/drawing/2014/main" id="{8D7E1686-8B53-47EF-9D93-32E75A328AE1}"/>
              </a:ext>
            </a:extLst>
          </p:cNvPr>
          <p:cNvCxnSpPr>
            <a:cxnSpLocks/>
          </p:cNvCxnSpPr>
          <p:nvPr/>
        </p:nvCxnSpPr>
        <p:spPr>
          <a:xfrm flipV="1">
            <a:off x="5364163" y="2867026"/>
            <a:ext cx="788986" cy="424896"/>
          </a:xfrm>
          <a:prstGeom prst="bentConnector3">
            <a:avLst>
              <a:gd name="adj1" fmla="val 503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B99D4092-D55A-473C-ACEF-454A742E1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746"/>
            <a:ext cx="10515600" cy="268286"/>
          </a:xfrm>
        </p:spPr>
        <p:txBody>
          <a:bodyPr>
            <a:noAutofit/>
          </a:bodyPr>
          <a:lstStyle/>
          <a:p>
            <a:pPr algn="ctr"/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Procesos típicos de la Industria Láctea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53A13332-27BB-4439-A95A-53FCA6B69DCA}"/>
              </a:ext>
            </a:extLst>
          </p:cNvPr>
          <p:cNvSpPr/>
          <p:nvPr/>
        </p:nvSpPr>
        <p:spPr>
          <a:xfrm>
            <a:off x="374813" y="839181"/>
            <a:ext cx="856134" cy="1725269"/>
          </a:xfrm>
          <a:prstGeom prst="rightArrow">
            <a:avLst>
              <a:gd name="adj1" fmla="val 50000"/>
              <a:gd name="adj2" fmla="val 46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/>
              <a:t>Leche Fresca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CD0F40EF-5439-47E6-9E3B-5FB95ACB0C67}"/>
              </a:ext>
            </a:extLst>
          </p:cNvPr>
          <p:cNvSpPr/>
          <p:nvPr/>
        </p:nvSpPr>
        <p:spPr>
          <a:xfrm>
            <a:off x="2867025" y="1149349"/>
            <a:ext cx="1730375" cy="1098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Pasteurización HTST/UHT continua, con enfriado y homogeneización en línea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8884799D-2211-4EC3-ABC0-FBD241B1584E}"/>
              </a:ext>
            </a:extLst>
          </p:cNvPr>
          <p:cNvSpPr/>
          <p:nvPr/>
        </p:nvSpPr>
        <p:spPr>
          <a:xfrm>
            <a:off x="6153149" y="1915681"/>
            <a:ext cx="1393825" cy="464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Envasado aséptico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59155EB-6B0E-48A9-9FF4-B5FE8C37CC34}"/>
              </a:ext>
            </a:extLst>
          </p:cNvPr>
          <p:cNvSpPr/>
          <p:nvPr/>
        </p:nvSpPr>
        <p:spPr>
          <a:xfrm>
            <a:off x="6153149" y="2509836"/>
            <a:ext cx="1393825" cy="476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Evaporación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7B5B82AA-58D8-464C-854D-C03C8461FD42}"/>
              </a:ext>
            </a:extLst>
          </p:cNvPr>
          <p:cNvSpPr/>
          <p:nvPr/>
        </p:nvSpPr>
        <p:spPr>
          <a:xfrm>
            <a:off x="4067170" y="5108223"/>
            <a:ext cx="1908656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Desnatado</a:t>
            </a: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27FC60E8-4EA3-4525-BF98-128291C8FF00}"/>
              </a:ext>
            </a:extLst>
          </p:cNvPr>
          <p:cNvSpPr/>
          <p:nvPr/>
        </p:nvSpPr>
        <p:spPr>
          <a:xfrm>
            <a:off x="7775574" y="3162142"/>
            <a:ext cx="1720849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Secado Spray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5FC0DDF6-90C2-4BF8-BF3D-C364F13329D6}"/>
              </a:ext>
            </a:extLst>
          </p:cNvPr>
          <p:cNvSpPr/>
          <p:nvPr/>
        </p:nvSpPr>
        <p:spPr>
          <a:xfrm>
            <a:off x="3975577" y="3291922"/>
            <a:ext cx="2079625" cy="1057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Proceso por Lotes</a:t>
            </a:r>
          </a:p>
          <a:p>
            <a:pPr algn="ctr"/>
            <a:r>
              <a:rPr lang="es-AR" sz="1200" dirty="0"/>
              <a:t>Mezcla, pasteurización, homogeneización y enfriado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36087900-A883-44CF-B916-FA666C2F56C3}"/>
              </a:ext>
            </a:extLst>
          </p:cNvPr>
          <p:cNvSpPr/>
          <p:nvPr/>
        </p:nvSpPr>
        <p:spPr>
          <a:xfrm>
            <a:off x="7770811" y="3633704"/>
            <a:ext cx="1730374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Cuajado, Corte, …, Maduración</a:t>
            </a: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33C18614-CBAC-4EBC-BA58-09B1CD85565A}"/>
              </a:ext>
            </a:extLst>
          </p:cNvPr>
          <p:cNvSpPr/>
          <p:nvPr/>
        </p:nvSpPr>
        <p:spPr>
          <a:xfrm>
            <a:off x="7775574" y="4136027"/>
            <a:ext cx="1720849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 err="1"/>
              <a:t>Cutivo</a:t>
            </a:r>
            <a:endParaRPr lang="es-AR" sz="1200" dirty="0"/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ACB6CED6-B8B7-4D83-B90F-325E6261ACE6}"/>
              </a:ext>
            </a:extLst>
          </p:cNvPr>
          <p:cNvSpPr/>
          <p:nvPr/>
        </p:nvSpPr>
        <p:spPr>
          <a:xfrm>
            <a:off x="7788274" y="6034086"/>
            <a:ext cx="1720849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Corte, batido, salado, …</a:t>
            </a: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34881BAC-D8EC-4F24-9C55-7A96EA921E33}"/>
              </a:ext>
            </a:extLst>
          </p:cNvPr>
          <p:cNvSpPr/>
          <p:nvPr/>
        </p:nvSpPr>
        <p:spPr>
          <a:xfrm>
            <a:off x="7775574" y="4636285"/>
            <a:ext cx="1720849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Burbujeo, agregados, enfriado, </a:t>
            </a:r>
            <a:r>
              <a:rPr lang="es-AR" sz="1200" dirty="0" err="1"/>
              <a:t>pinworking</a:t>
            </a:r>
            <a:r>
              <a:rPr lang="es-AR" sz="1200" dirty="0"/>
              <a:t>, …</a:t>
            </a:r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9DDF4226-D3B2-4E14-868A-03255BDE60B5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 flipV="1">
            <a:off x="1230947" y="1698624"/>
            <a:ext cx="1636078" cy="319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44F8F49E-8D39-4C0C-8CB4-DC5FA94A0108}"/>
              </a:ext>
            </a:extLst>
          </p:cNvPr>
          <p:cNvCxnSpPr>
            <a:cxnSpLocks/>
            <a:endCxn id="210" idx="1"/>
          </p:cNvCxnSpPr>
          <p:nvPr/>
        </p:nvCxnSpPr>
        <p:spPr>
          <a:xfrm>
            <a:off x="4606289" y="1694163"/>
            <a:ext cx="5665788" cy="1530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r 45">
            <a:extLst>
              <a:ext uri="{FF2B5EF4-FFF2-40B4-BE49-F238E27FC236}">
                <a16:creationId xmlns:a16="http://schemas.microsoft.com/office/drawing/2014/main" id="{2FBAD2C7-6388-44C5-AFF2-53224B599D94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4597400" y="1698624"/>
            <a:ext cx="5692140" cy="475217"/>
          </a:xfrm>
          <a:prstGeom prst="bentConnector3">
            <a:avLst>
              <a:gd name="adj1" fmla="val 70884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: angular 48">
            <a:extLst>
              <a:ext uri="{FF2B5EF4-FFF2-40B4-BE49-F238E27FC236}">
                <a16:creationId xmlns:a16="http://schemas.microsoft.com/office/drawing/2014/main" id="{B9E24109-ECB4-4852-B2D7-8080BDA589E1}"/>
              </a:ext>
            </a:extLst>
          </p:cNvPr>
          <p:cNvCxnSpPr>
            <a:cxnSpLocks/>
            <a:stCxn id="24" idx="3"/>
            <a:endCxn id="32" idx="1"/>
          </p:cNvCxnSpPr>
          <p:nvPr/>
        </p:nvCxnSpPr>
        <p:spPr>
          <a:xfrm>
            <a:off x="5975826" y="5293167"/>
            <a:ext cx="1812448" cy="925863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20000"/>
                <a:lumOff val="8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0B09A552-B384-4018-920E-632667B05810}"/>
              </a:ext>
            </a:extLst>
          </p:cNvPr>
          <p:cNvCxnSpPr>
            <a:cxnSpLocks/>
            <a:endCxn id="298" idx="1"/>
          </p:cNvCxnSpPr>
          <p:nvPr/>
        </p:nvCxnSpPr>
        <p:spPr>
          <a:xfrm>
            <a:off x="7546974" y="2744927"/>
            <a:ext cx="2725103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>
            <a:extLst>
              <a:ext uri="{FF2B5EF4-FFF2-40B4-BE49-F238E27FC236}">
                <a16:creationId xmlns:a16="http://schemas.microsoft.com/office/drawing/2014/main" id="{BB6F3111-18F3-4F20-88E2-CABD3F25E5B3}"/>
              </a:ext>
            </a:extLst>
          </p:cNvPr>
          <p:cNvCxnSpPr>
            <a:cxnSpLocks/>
          </p:cNvCxnSpPr>
          <p:nvPr/>
        </p:nvCxnSpPr>
        <p:spPr>
          <a:xfrm flipV="1">
            <a:off x="9489277" y="3346258"/>
            <a:ext cx="810581" cy="506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de flecha 61">
            <a:extLst>
              <a:ext uri="{FF2B5EF4-FFF2-40B4-BE49-F238E27FC236}">
                <a16:creationId xmlns:a16="http://schemas.microsoft.com/office/drawing/2014/main" id="{5C717DF4-7699-46E6-ACB1-BF46BBE73B44}"/>
              </a:ext>
            </a:extLst>
          </p:cNvPr>
          <p:cNvCxnSpPr>
            <a:cxnSpLocks/>
          </p:cNvCxnSpPr>
          <p:nvPr/>
        </p:nvCxnSpPr>
        <p:spPr>
          <a:xfrm flipV="1">
            <a:off x="9504360" y="3818648"/>
            <a:ext cx="780417" cy="1102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de flecha 62">
            <a:extLst>
              <a:ext uri="{FF2B5EF4-FFF2-40B4-BE49-F238E27FC236}">
                <a16:creationId xmlns:a16="http://schemas.microsoft.com/office/drawing/2014/main" id="{2037337C-D338-47FE-8C65-65E13D9F3223}"/>
              </a:ext>
            </a:extLst>
          </p:cNvPr>
          <p:cNvCxnSpPr>
            <a:cxnSpLocks/>
            <a:stCxn id="30" idx="3"/>
            <a:endCxn id="307" idx="1"/>
          </p:cNvCxnSpPr>
          <p:nvPr/>
        </p:nvCxnSpPr>
        <p:spPr>
          <a:xfrm>
            <a:off x="9496423" y="4320971"/>
            <a:ext cx="775654" cy="7774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de flecha 63">
            <a:extLst>
              <a:ext uri="{FF2B5EF4-FFF2-40B4-BE49-F238E27FC236}">
                <a16:creationId xmlns:a16="http://schemas.microsoft.com/office/drawing/2014/main" id="{13170E18-BBCD-4684-A4E3-4CEBBEAB7421}"/>
              </a:ext>
            </a:extLst>
          </p:cNvPr>
          <p:cNvCxnSpPr>
            <a:cxnSpLocks/>
          </p:cNvCxnSpPr>
          <p:nvPr/>
        </p:nvCxnSpPr>
        <p:spPr>
          <a:xfrm flipV="1">
            <a:off x="9509123" y="4815225"/>
            <a:ext cx="789941" cy="2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de flecha 64">
            <a:extLst>
              <a:ext uri="{FF2B5EF4-FFF2-40B4-BE49-F238E27FC236}">
                <a16:creationId xmlns:a16="http://schemas.microsoft.com/office/drawing/2014/main" id="{447BF5DB-F08D-4881-8252-05C5DC8821BB}"/>
              </a:ext>
            </a:extLst>
          </p:cNvPr>
          <p:cNvCxnSpPr>
            <a:cxnSpLocks/>
            <a:stCxn id="32" idx="3"/>
            <a:endCxn id="319" idx="1"/>
          </p:cNvCxnSpPr>
          <p:nvPr/>
        </p:nvCxnSpPr>
        <p:spPr>
          <a:xfrm>
            <a:off x="9509123" y="6219030"/>
            <a:ext cx="762954" cy="3469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de flecha 65">
            <a:extLst>
              <a:ext uri="{FF2B5EF4-FFF2-40B4-BE49-F238E27FC236}">
                <a16:creationId xmlns:a16="http://schemas.microsoft.com/office/drawing/2014/main" id="{F1374678-A77D-4606-B16C-7FE76A71D9A7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5975826" y="5276525"/>
            <a:ext cx="4323238" cy="1664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: angular 69">
            <a:extLst>
              <a:ext uri="{FF2B5EF4-FFF2-40B4-BE49-F238E27FC236}">
                <a16:creationId xmlns:a16="http://schemas.microsoft.com/office/drawing/2014/main" id="{00868CFD-E3A4-4B31-9FEB-03F2F671EEE7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>
            <a:off x="4597400" y="1698624"/>
            <a:ext cx="1555749" cy="449134"/>
          </a:xfrm>
          <a:prstGeom prst="bentConnector3">
            <a:avLst>
              <a:gd name="adj1" fmla="val 71061"/>
            </a:avLst>
          </a:prstGeom>
          <a:ln w="38100">
            <a:solidFill>
              <a:srgbClr val="6E92D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de flecha 83">
            <a:extLst>
              <a:ext uri="{FF2B5EF4-FFF2-40B4-BE49-F238E27FC236}">
                <a16:creationId xmlns:a16="http://schemas.microsoft.com/office/drawing/2014/main" id="{BCF6E520-F2CF-4DB3-AA5E-04BF96713B8D}"/>
              </a:ext>
            </a:extLst>
          </p:cNvPr>
          <p:cNvCxnSpPr>
            <a:cxnSpLocks/>
          </p:cNvCxnSpPr>
          <p:nvPr/>
        </p:nvCxnSpPr>
        <p:spPr>
          <a:xfrm>
            <a:off x="2381869" y="4013130"/>
            <a:ext cx="1576245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de flecha 89">
            <a:extLst>
              <a:ext uri="{FF2B5EF4-FFF2-40B4-BE49-F238E27FC236}">
                <a16:creationId xmlns:a16="http://schemas.microsoft.com/office/drawing/2014/main" id="{EDEC4212-4A7D-4B91-B3CC-CA9A25BE831D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5015390" y="4387604"/>
            <a:ext cx="6108" cy="72061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: angular 99">
            <a:extLst>
              <a:ext uri="{FF2B5EF4-FFF2-40B4-BE49-F238E27FC236}">
                <a16:creationId xmlns:a16="http://schemas.microsoft.com/office/drawing/2014/main" id="{3E44DF31-529A-4B69-A0EB-BFB3CE126CEB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7546974" y="1732332"/>
            <a:ext cx="241301" cy="415426"/>
          </a:xfrm>
          <a:prstGeom prst="bentConnector2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ector: angular 120">
            <a:extLst>
              <a:ext uri="{FF2B5EF4-FFF2-40B4-BE49-F238E27FC236}">
                <a16:creationId xmlns:a16="http://schemas.microsoft.com/office/drawing/2014/main" id="{B1F8CEC7-1B36-41C5-9DA5-618C8F42D232}"/>
              </a:ext>
            </a:extLst>
          </p:cNvPr>
          <p:cNvCxnSpPr>
            <a:cxnSpLocks/>
            <a:stCxn id="19" idx="3"/>
            <a:endCxn id="30" idx="1"/>
          </p:cNvCxnSpPr>
          <p:nvPr/>
        </p:nvCxnSpPr>
        <p:spPr>
          <a:xfrm>
            <a:off x="6055202" y="3820713"/>
            <a:ext cx="1720372" cy="50025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Flecha: a la derecha 123">
            <a:extLst>
              <a:ext uri="{FF2B5EF4-FFF2-40B4-BE49-F238E27FC236}">
                <a16:creationId xmlns:a16="http://schemas.microsoft.com/office/drawing/2014/main" id="{D7571C53-9BC9-4900-95C5-C9A53BDD9A43}"/>
              </a:ext>
            </a:extLst>
          </p:cNvPr>
          <p:cNvSpPr/>
          <p:nvPr/>
        </p:nvSpPr>
        <p:spPr>
          <a:xfrm>
            <a:off x="1244600" y="3697514"/>
            <a:ext cx="1073769" cy="631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00" dirty="0"/>
              <a:t>Saborizantes, aditivos, </a:t>
            </a:r>
            <a:r>
              <a:rPr lang="es-AR" sz="1000" dirty="0" err="1"/>
              <a:t>etc</a:t>
            </a:r>
            <a:endParaRPr lang="es-AR" sz="1000" dirty="0"/>
          </a:p>
        </p:txBody>
      </p:sp>
      <p:cxnSp>
        <p:nvCxnSpPr>
          <p:cNvPr id="170" name="Conector recto de flecha 169">
            <a:extLst>
              <a:ext uri="{FF2B5EF4-FFF2-40B4-BE49-F238E27FC236}">
                <a16:creationId xmlns:a16="http://schemas.microsoft.com/office/drawing/2014/main" id="{1938D604-2648-4369-B307-62A14E6D68CD}"/>
              </a:ext>
            </a:extLst>
          </p:cNvPr>
          <p:cNvCxnSpPr>
            <a:cxnSpLocks/>
            <a:stCxn id="19" idx="3"/>
            <a:endCxn id="28" idx="1"/>
          </p:cNvCxnSpPr>
          <p:nvPr/>
        </p:nvCxnSpPr>
        <p:spPr>
          <a:xfrm flipV="1">
            <a:off x="6055202" y="3818648"/>
            <a:ext cx="1715609" cy="2065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ector: angular 172">
            <a:extLst>
              <a:ext uri="{FF2B5EF4-FFF2-40B4-BE49-F238E27FC236}">
                <a16:creationId xmlns:a16="http://schemas.microsoft.com/office/drawing/2014/main" id="{A0FB2565-A0CC-4D08-8C0F-DAB5720D5ED2}"/>
              </a:ext>
            </a:extLst>
          </p:cNvPr>
          <p:cNvCxnSpPr>
            <a:cxnSpLocks/>
            <a:stCxn id="19" idx="3"/>
            <a:endCxn id="34" idx="1"/>
          </p:cNvCxnSpPr>
          <p:nvPr/>
        </p:nvCxnSpPr>
        <p:spPr>
          <a:xfrm>
            <a:off x="6055202" y="3820713"/>
            <a:ext cx="1720372" cy="1000516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20000"/>
                <a:lumOff val="8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ector: angular 180">
            <a:extLst>
              <a:ext uri="{FF2B5EF4-FFF2-40B4-BE49-F238E27FC236}">
                <a16:creationId xmlns:a16="http://schemas.microsoft.com/office/drawing/2014/main" id="{5EBDDBBA-8DD1-45AF-8229-1A0FF577B0F8}"/>
              </a:ext>
            </a:extLst>
          </p:cNvPr>
          <p:cNvCxnSpPr>
            <a:cxnSpLocks/>
            <a:stCxn id="24" idx="3"/>
            <a:endCxn id="317" idx="1"/>
          </p:cNvCxnSpPr>
          <p:nvPr/>
        </p:nvCxnSpPr>
        <p:spPr>
          <a:xfrm>
            <a:off x="5975826" y="5293167"/>
            <a:ext cx="4296251" cy="44908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ector: angular 190">
            <a:extLst>
              <a:ext uri="{FF2B5EF4-FFF2-40B4-BE49-F238E27FC236}">
                <a16:creationId xmlns:a16="http://schemas.microsoft.com/office/drawing/2014/main" id="{EC779E67-602E-4948-95CE-1F1331692875}"/>
              </a:ext>
            </a:extLst>
          </p:cNvPr>
          <p:cNvCxnSpPr>
            <a:cxnSpLocks/>
            <a:stCxn id="19" idx="3"/>
            <a:endCxn id="26" idx="1"/>
          </p:cNvCxnSpPr>
          <p:nvPr/>
        </p:nvCxnSpPr>
        <p:spPr>
          <a:xfrm flipV="1">
            <a:off x="6055202" y="3347086"/>
            <a:ext cx="1720372" cy="473627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ángulo: esquinas redondeadas 209">
            <a:extLst>
              <a:ext uri="{FF2B5EF4-FFF2-40B4-BE49-F238E27FC236}">
                <a16:creationId xmlns:a16="http://schemas.microsoft.com/office/drawing/2014/main" id="{AF7668EA-4352-432D-AB15-D8C11B7B9A7E}"/>
              </a:ext>
            </a:extLst>
          </p:cNvPr>
          <p:cNvSpPr/>
          <p:nvPr/>
        </p:nvSpPr>
        <p:spPr>
          <a:xfrm>
            <a:off x="10272077" y="1546751"/>
            <a:ext cx="1483360" cy="3254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Leche pasteurizada</a:t>
            </a:r>
          </a:p>
        </p:txBody>
      </p:sp>
      <p:cxnSp>
        <p:nvCxnSpPr>
          <p:cNvPr id="229" name="Conector: angular 228">
            <a:extLst>
              <a:ext uri="{FF2B5EF4-FFF2-40B4-BE49-F238E27FC236}">
                <a16:creationId xmlns:a16="http://schemas.microsoft.com/office/drawing/2014/main" id="{D86E4816-CD6B-4B68-BD4A-4D337984A2D0}"/>
              </a:ext>
            </a:extLst>
          </p:cNvPr>
          <p:cNvCxnSpPr>
            <a:cxnSpLocks/>
            <a:stCxn id="16" idx="3"/>
            <a:endCxn id="19" idx="0"/>
          </p:cNvCxnSpPr>
          <p:nvPr/>
        </p:nvCxnSpPr>
        <p:spPr>
          <a:xfrm>
            <a:off x="4597400" y="1698624"/>
            <a:ext cx="417990" cy="1593298"/>
          </a:xfrm>
          <a:prstGeom prst="bentConnector2">
            <a:avLst/>
          </a:prstGeom>
          <a:ln w="38100">
            <a:solidFill>
              <a:srgbClr val="406FC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Rectángulo: esquinas redondeadas 278">
            <a:extLst>
              <a:ext uri="{FF2B5EF4-FFF2-40B4-BE49-F238E27FC236}">
                <a16:creationId xmlns:a16="http://schemas.microsoft.com/office/drawing/2014/main" id="{610B62E9-2CDD-421B-9424-672FD1B72B56}"/>
              </a:ext>
            </a:extLst>
          </p:cNvPr>
          <p:cNvSpPr/>
          <p:nvPr/>
        </p:nvSpPr>
        <p:spPr>
          <a:xfrm>
            <a:off x="10272077" y="2013703"/>
            <a:ext cx="1483360" cy="3254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Leche UHT</a:t>
            </a:r>
          </a:p>
        </p:txBody>
      </p:sp>
      <p:cxnSp>
        <p:nvCxnSpPr>
          <p:cNvPr id="294" name="Conector: angular 293">
            <a:extLst>
              <a:ext uri="{FF2B5EF4-FFF2-40B4-BE49-F238E27FC236}">
                <a16:creationId xmlns:a16="http://schemas.microsoft.com/office/drawing/2014/main" id="{6EE66BCE-A229-4147-87F7-1CBE0DA8AE30}"/>
              </a:ext>
            </a:extLst>
          </p:cNvPr>
          <p:cNvCxnSpPr>
            <a:cxnSpLocks/>
            <a:stCxn id="18" idx="3"/>
            <a:endCxn id="26" idx="0"/>
          </p:cNvCxnSpPr>
          <p:nvPr/>
        </p:nvCxnSpPr>
        <p:spPr>
          <a:xfrm>
            <a:off x="7546974" y="2747866"/>
            <a:ext cx="1089025" cy="414276"/>
          </a:xfrm>
          <a:prstGeom prst="bentConnector2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Rectángulo: esquinas redondeadas 297">
            <a:extLst>
              <a:ext uri="{FF2B5EF4-FFF2-40B4-BE49-F238E27FC236}">
                <a16:creationId xmlns:a16="http://schemas.microsoft.com/office/drawing/2014/main" id="{D257441F-6FE4-4D1D-BD98-D81DAF229947}"/>
              </a:ext>
            </a:extLst>
          </p:cNvPr>
          <p:cNvSpPr/>
          <p:nvPr/>
        </p:nvSpPr>
        <p:spPr>
          <a:xfrm>
            <a:off x="10272077" y="2582208"/>
            <a:ext cx="1483360" cy="3254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Leche condensada</a:t>
            </a:r>
          </a:p>
        </p:txBody>
      </p:sp>
      <p:sp>
        <p:nvSpPr>
          <p:cNvPr id="300" name="Rectángulo: esquinas redondeadas 299">
            <a:extLst>
              <a:ext uri="{FF2B5EF4-FFF2-40B4-BE49-F238E27FC236}">
                <a16:creationId xmlns:a16="http://schemas.microsoft.com/office/drawing/2014/main" id="{BB9A523D-F03C-4B28-AF55-B852A3586C1A}"/>
              </a:ext>
            </a:extLst>
          </p:cNvPr>
          <p:cNvSpPr/>
          <p:nvPr/>
        </p:nvSpPr>
        <p:spPr>
          <a:xfrm>
            <a:off x="10272077" y="3183539"/>
            <a:ext cx="1483360" cy="3254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Leche en polvo</a:t>
            </a:r>
          </a:p>
        </p:txBody>
      </p:sp>
      <p:sp>
        <p:nvSpPr>
          <p:cNvPr id="304" name="Rectángulo: esquinas redondeadas 303">
            <a:extLst>
              <a:ext uri="{FF2B5EF4-FFF2-40B4-BE49-F238E27FC236}">
                <a16:creationId xmlns:a16="http://schemas.microsoft.com/office/drawing/2014/main" id="{A160EC6E-7989-4F4A-BFDB-6DE2E477AF31}"/>
              </a:ext>
            </a:extLst>
          </p:cNvPr>
          <p:cNvSpPr/>
          <p:nvPr/>
        </p:nvSpPr>
        <p:spPr>
          <a:xfrm>
            <a:off x="10272077" y="3649325"/>
            <a:ext cx="1483360" cy="3254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Quesos</a:t>
            </a:r>
          </a:p>
        </p:txBody>
      </p:sp>
      <p:sp>
        <p:nvSpPr>
          <p:cNvPr id="307" name="Rectángulo: esquinas redondeadas 306">
            <a:extLst>
              <a:ext uri="{FF2B5EF4-FFF2-40B4-BE49-F238E27FC236}">
                <a16:creationId xmlns:a16="http://schemas.microsoft.com/office/drawing/2014/main" id="{1C4333DA-DEDD-4854-9BE0-10FF1CD866F2}"/>
              </a:ext>
            </a:extLst>
          </p:cNvPr>
          <p:cNvSpPr/>
          <p:nvPr/>
        </p:nvSpPr>
        <p:spPr>
          <a:xfrm>
            <a:off x="10272077" y="4166026"/>
            <a:ext cx="1483360" cy="3254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Yogurt</a:t>
            </a:r>
          </a:p>
        </p:txBody>
      </p:sp>
      <p:sp>
        <p:nvSpPr>
          <p:cNvPr id="312" name="Rectángulo: esquinas redondeadas 311">
            <a:extLst>
              <a:ext uri="{FF2B5EF4-FFF2-40B4-BE49-F238E27FC236}">
                <a16:creationId xmlns:a16="http://schemas.microsoft.com/office/drawing/2014/main" id="{C47025F4-5C62-4633-BB1C-F38239346D70}"/>
              </a:ext>
            </a:extLst>
          </p:cNvPr>
          <p:cNvSpPr/>
          <p:nvPr/>
        </p:nvSpPr>
        <p:spPr>
          <a:xfrm>
            <a:off x="10272077" y="4652506"/>
            <a:ext cx="1483360" cy="3254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Helados</a:t>
            </a:r>
          </a:p>
        </p:txBody>
      </p:sp>
      <p:sp>
        <p:nvSpPr>
          <p:cNvPr id="315" name="Rectángulo: esquinas redondeadas 314">
            <a:extLst>
              <a:ext uri="{FF2B5EF4-FFF2-40B4-BE49-F238E27FC236}">
                <a16:creationId xmlns:a16="http://schemas.microsoft.com/office/drawing/2014/main" id="{55863B80-1973-43CC-BF0F-92300B8A859C}"/>
              </a:ext>
            </a:extLst>
          </p:cNvPr>
          <p:cNvSpPr/>
          <p:nvPr/>
        </p:nvSpPr>
        <p:spPr>
          <a:xfrm>
            <a:off x="10272077" y="5113807"/>
            <a:ext cx="1483360" cy="3254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Leche descremada</a:t>
            </a:r>
          </a:p>
        </p:txBody>
      </p:sp>
      <p:sp>
        <p:nvSpPr>
          <p:cNvPr id="317" name="Rectángulo: esquinas redondeadas 316">
            <a:extLst>
              <a:ext uri="{FF2B5EF4-FFF2-40B4-BE49-F238E27FC236}">
                <a16:creationId xmlns:a16="http://schemas.microsoft.com/office/drawing/2014/main" id="{C20B166C-3C10-45F8-BF85-29AC8C9745AC}"/>
              </a:ext>
            </a:extLst>
          </p:cNvPr>
          <p:cNvSpPr/>
          <p:nvPr/>
        </p:nvSpPr>
        <p:spPr>
          <a:xfrm>
            <a:off x="10272077" y="5579529"/>
            <a:ext cx="1483360" cy="3254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Crema</a:t>
            </a:r>
          </a:p>
        </p:txBody>
      </p:sp>
      <p:sp>
        <p:nvSpPr>
          <p:cNvPr id="319" name="Rectángulo: esquinas redondeadas 318">
            <a:extLst>
              <a:ext uri="{FF2B5EF4-FFF2-40B4-BE49-F238E27FC236}">
                <a16:creationId xmlns:a16="http://schemas.microsoft.com/office/drawing/2014/main" id="{675B478F-352C-4EFD-A5F3-EDCA36E4BB50}"/>
              </a:ext>
            </a:extLst>
          </p:cNvPr>
          <p:cNvSpPr/>
          <p:nvPr/>
        </p:nvSpPr>
        <p:spPr>
          <a:xfrm>
            <a:off x="10272077" y="6059780"/>
            <a:ext cx="1483360" cy="3254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Manteca</a:t>
            </a:r>
          </a:p>
        </p:txBody>
      </p:sp>
      <p:pic>
        <p:nvPicPr>
          <p:cNvPr id="367" name="Imagen 366">
            <a:extLst>
              <a:ext uri="{FF2B5EF4-FFF2-40B4-BE49-F238E27FC236}">
                <a16:creationId xmlns:a16="http://schemas.microsoft.com/office/drawing/2014/main" id="{E280FEBF-A93E-458A-8D7A-2A63AD228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89" y="5801678"/>
            <a:ext cx="2470712" cy="617678"/>
          </a:xfrm>
          <a:prstGeom prst="rect">
            <a:avLst/>
          </a:prstGeom>
        </p:spPr>
      </p:pic>
      <p:cxnSp>
        <p:nvCxnSpPr>
          <p:cNvPr id="382" name="Conector recto 381">
            <a:extLst>
              <a:ext uri="{FF2B5EF4-FFF2-40B4-BE49-F238E27FC236}">
                <a16:creationId xmlns:a16="http://schemas.microsoft.com/office/drawing/2014/main" id="{37EFE1CC-7EF1-493E-A01A-2C73B0B666B0}"/>
              </a:ext>
            </a:extLst>
          </p:cNvPr>
          <p:cNvCxnSpPr/>
          <p:nvPr/>
        </p:nvCxnSpPr>
        <p:spPr>
          <a:xfrm>
            <a:off x="2381869" y="1732332"/>
            <a:ext cx="0" cy="1901372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Conector recto de flecha 383">
            <a:extLst>
              <a:ext uri="{FF2B5EF4-FFF2-40B4-BE49-F238E27FC236}">
                <a16:creationId xmlns:a16="http://schemas.microsoft.com/office/drawing/2014/main" id="{2EDCA4DA-E71B-4390-9EA1-1D5410D64E64}"/>
              </a:ext>
            </a:extLst>
          </p:cNvPr>
          <p:cNvCxnSpPr/>
          <p:nvPr/>
        </p:nvCxnSpPr>
        <p:spPr>
          <a:xfrm flipV="1">
            <a:off x="2381869" y="3633704"/>
            <a:ext cx="1576245" cy="15621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EE2230BA-5D1D-439F-BC27-0731BBF97140}"/>
              </a:ext>
            </a:extLst>
          </p:cNvPr>
          <p:cNvSpPr/>
          <p:nvPr/>
        </p:nvSpPr>
        <p:spPr>
          <a:xfrm>
            <a:off x="1352073" y="788032"/>
            <a:ext cx="1393825" cy="464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Filtrado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C4E5F09B-4B3B-4D93-A8D2-BA858FFAE153}"/>
              </a:ext>
            </a:extLst>
          </p:cNvPr>
          <p:cNvCxnSpPr>
            <a:cxnSpLocks/>
          </p:cNvCxnSpPr>
          <p:nvPr/>
        </p:nvCxnSpPr>
        <p:spPr>
          <a:xfrm flipV="1">
            <a:off x="1766244" y="1252185"/>
            <a:ext cx="0" cy="433784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>
            <a:extLst>
              <a:ext uri="{FF2B5EF4-FFF2-40B4-BE49-F238E27FC236}">
                <a16:creationId xmlns:a16="http://schemas.microsoft.com/office/drawing/2014/main" id="{95E1B220-4AAF-4CBD-A044-9DEB4CB49729}"/>
              </a:ext>
            </a:extLst>
          </p:cNvPr>
          <p:cNvCxnSpPr>
            <a:cxnSpLocks/>
          </p:cNvCxnSpPr>
          <p:nvPr/>
        </p:nvCxnSpPr>
        <p:spPr>
          <a:xfrm>
            <a:off x="2245668" y="1264840"/>
            <a:ext cx="1" cy="427456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73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0">
        <p:fade/>
      </p:transition>
    </mc:Choice>
    <mc:Fallback xmlns="">
      <p:transition spd="med" advTm="6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2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2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7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925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10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1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225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75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0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425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75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625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775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25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425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7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675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7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6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85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9750"/>
                            </p:stCondLst>
                            <p:childTnLst>
                              <p:par>
                                <p:cTn id="1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7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0500"/>
                            </p:stCondLst>
                            <p:childTnLst>
                              <p:par>
                                <p:cTn id="1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25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75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3250"/>
                            </p:stCondLst>
                            <p:childTnLst>
                              <p:par>
                                <p:cTn id="19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4250"/>
                            </p:stCondLst>
                            <p:childTnLst>
                              <p:par>
                                <p:cTn id="1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75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0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6000"/>
                            </p:stCondLst>
                            <p:childTnLst>
                              <p:par>
                                <p:cTn id="2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6500"/>
                            </p:stCondLst>
                            <p:childTnLst>
                              <p:par>
                                <p:cTn id="2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7000"/>
                            </p:stCondLst>
                            <p:childTnLst>
                              <p:par>
                                <p:cTn id="2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75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17" grpId="0" animBg="1"/>
      <p:bldP spid="18" grpId="0" animBg="1"/>
      <p:bldP spid="24" grpId="0" animBg="1"/>
      <p:bldP spid="26" grpId="0" animBg="1"/>
      <p:bldP spid="19" grpId="0" animBg="1"/>
      <p:bldP spid="28" grpId="0" animBg="1"/>
      <p:bldP spid="30" grpId="0" animBg="1"/>
      <p:bldP spid="32" grpId="0" animBg="1"/>
      <p:bldP spid="34" grpId="0" animBg="1"/>
      <p:bldP spid="124" grpId="0" animBg="1"/>
      <p:bldP spid="210" grpId="0" animBg="1"/>
      <p:bldP spid="279" grpId="0" animBg="1"/>
      <p:bldP spid="298" grpId="0" animBg="1"/>
      <p:bldP spid="300" grpId="0" animBg="1"/>
      <p:bldP spid="304" grpId="0" animBg="1"/>
      <p:bldP spid="307" grpId="0" animBg="1"/>
      <p:bldP spid="312" grpId="0" animBg="1"/>
      <p:bldP spid="315" grpId="0" animBg="1"/>
      <p:bldP spid="317" grpId="0" animBg="1"/>
      <p:bldP spid="319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BC814C7-5FC9-40C1-95E5-44487E0799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0" t="7958" r="-146" b="13143"/>
          <a:stretch/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2536C8B-A532-4ECB-BA4C-D70A1E2E7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544" y="470578"/>
            <a:ext cx="11087099" cy="600254"/>
          </a:xfrm>
          <a:gradFill>
            <a:gsLst>
              <a:gs pos="1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52400" dist="177800" dir="3240000" algn="ctr" rotWithShape="0">
              <a:srgbClr val="000000">
                <a:alpha val="47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s-AR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Procesamiento de Lácteos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2965F8-A6A0-46D5-BE1E-E920A62EE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9616"/>
            <a:ext cx="9144000" cy="1058183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4E1540C-8D66-4FBB-BAAA-530AFAC76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52" y="5601028"/>
            <a:ext cx="4232727" cy="1058182"/>
          </a:xfrm>
          <a:prstGeom prst="rect">
            <a:avLst/>
          </a:prstGeom>
        </p:spPr>
      </p:pic>
      <p:pic>
        <p:nvPicPr>
          <p:cNvPr id="1026" name="Picture 2" descr="armfield">
            <a:extLst>
              <a:ext uri="{FF2B5EF4-FFF2-40B4-BE49-F238E27FC236}">
                <a16:creationId xmlns:a16="http://schemas.microsoft.com/office/drawing/2014/main" id="{566A5B39-79DA-4991-A81E-4D8B85951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179" y="5686661"/>
            <a:ext cx="3847193" cy="88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082A69F3-1B73-4D1F-83B1-A08724EC7C0B}"/>
              </a:ext>
            </a:extLst>
          </p:cNvPr>
          <p:cNvSpPr txBox="1">
            <a:spLocks/>
          </p:cNvSpPr>
          <p:nvPr/>
        </p:nvSpPr>
        <p:spPr>
          <a:xfrm>
            <a:off x="756544" y="1270172"/>
            <a:ext cx="11087099" cy="600254"/>
          </a:xfrm>
          <a:prstGeom prst="rect">
            <a:avLst/>
          </a:prstGeom>
          <a:gradFill>
            <a:gsLst>
              <a:gs pos="1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52400" dist="177800" dir="3240000" algn="ctr" rotWithShape="0">
              <a:srgbClr val="000000">
                <a:alpha val="47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de Laboratorio Completo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69C5221-2C11-441E-9D09-5C02B6A86EB2}"/>
              </a:ext>
            </a:extLst>
          </p:cNvPr>
          <p:cNvSpPr txBox="1">
            <a:spLocks/>
          </p:cNvSpPr>
          <p:nvPr/>
        </p:nvSpPr>
        <p:spPr>
          <a:xfrm>
            <a:off x="756544" y="2055375"/>
            <a:ext cx="11087099" cy="600254"/>
          </a:xfrm>
          <a:prstGeom prst="rect">
            <a:avLst/>
          </a:prstGeom>
          <a:gradFill>
            <a:gsLst>
              <a:gs pos="1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52400" dist="177800" dir="3240000" algn="ctr" rotWithShape="0">
              <a:srgbClr val="000000">
                <a:alpha val="47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equipos de </a:t>
            </a:r>
            <a:r>
              <a:rPr lang="es-AR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Armfield</a:t>
            </a:r>
            <a:r>
              <a:rPr lang="es-AR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Ltd</a:t>
            </a:r>
            <a:endParaRPr lang="es-AR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225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D4092-D55A-473C-ACEF-454A742E1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746"/>
            <a:ext cx="10515600" cy="268286"/>
          </a:xfrm>
        </p:spPr>
        <p:txBody>
          <a:bodyPr>
            <a:noAutofit/>
          </a:bodyPr>
          <a:lstStyle/>
          <a:p>
            <a:pPr algn="ctr"/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Procesos típicos de la Industria Láctea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53A13332-27BB-4439-A95A-53FCA6B69DCA}"/>
              </a:ext>
            </a:extLst>
          </p:cNvPr>
          <p:cNvSpPr/>
          <p:nvPr/>
        </p:nvSpPr>
        <p:spPr>
          <a:xfrm>
            <a:off x="197958" y="823334"/>
            <a:ext cx="856134" cy="1725269"/>
          </a:xfrm>
          <a:prstGeom prst="rightArrow">
            <a:avLst>
              <a:gd name="adj1" fmla="val 50000"/>
              <a:gd name="adj2" fmla="val 46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/>
              <a:t>Leche Fresca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CD0F40EF-5439-47E6-9E3B-5FB95ACB0C67}"/>
              </a:ext>
            </a:extLst>
          </p:cNvPr>
          <p:cNvSpPr/>
          <p:nvPr/>
        </p:nvSpPr>
        <p:spPr>
          <a:xfrm>
            <a:off x="2761615" y="1149349"/>
            <a:ext cx="1730375" cy="1098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Pasteurización HTST/UHT continua, con enfriado y homogeneización en línea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8884799D-2211-4EC3-ABC0-FBD241B1584E}"/>
              </a:ext>
            </a:extLst>
          </p:cNvPr>
          <p:cNvSpPr/>
          <p:nvPr/>
        </p:nvSpPr>
        <p:spPr>
          <a:xfrm>
            <a:off x="6038849" y="1915681"/>
            <a:ext cx="1393825" cy="464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Envasado aséptico</a:t>
            </a:r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9DDF4226-D3B2-4E14-868A-03255BDE60B5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1054092" y="1685969"/>
            <a:ext cx="1707523" cy="12655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44F8F49E-8D39-4C0C-8CB4-DC5FA94A0108}"/>
              </a:ext>
            </a:extLst>
          </p:cNvPr>
          <p:cNvCxnSpPr>
            <a:cxnSpLocks/>
            <a:endCxn id="210" idx="1"/>
          </p:cNvCxnSpPr>
          <p:nvPr/>
        </p:nvCxnSpPr>
        <p:spPr>
          <a:xfrm>
            <a:off x="4542789" y="1694163"/>
            <a:ext cx="5708651" cy="1530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r 45">
            <a:extLst>
              <a:ext uri="{FF2B5EF4-FFF2-40B4-BE49-F238E27FC236}">
                <a16:creationId xmlns:a16="http://schemas.microsoft.com/office/drawing/2014/main" id="{2FBAD2C7-6388-44C5-AFF2-53224B599D94}"/>
              </a:ext>
            </a:extLst>
          </p:cNvPr>
          <p:cNvCxnSpPr>
            <a:cxnSpLocks/>
          </p:cNvCxnSpPr>
          <p:nvPr/>
        </p:nvCxnSpPr>
        <p:spPr>
          <a:xfrm>
            <a:off x="4533900" y="1698624"/>
            <a:ext cx="5692140" cy="475217"/>
          </a:xfrm>
          <a:prstGeom prst="bentConnector3">
            <a:avLst>
              <a:gd name="adj1" fmla="val 70884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: angular 69">
            <a:extLst>
              <a:ext uri="{FF2B5EF4-FFF2-40B4-BE49-F238E27FC236}">
                <a16:creationId xmlns:a16="http://schemas.microsoft.com/office/drawing/2014/main" id="{00868CFD-E3A4-4B31-9FEB-03F2F671EEE7}"/>
              </a:ext>
            </a:extLst>
          </p:cNvPr>
          <p:cNvCxnSpPr>
            <a:cxnSpLocks/>
          </p:cNvCxnSpPr>
          <p:nvPr/>
        </p:nvCxnSpPr>
        <p:spPr>
          <a:xfrm>
            <a:off x="4533900" y="1698624"/>
            <a:ext cx="1555749" cy="449134"/>
          </a:xfrm>
          <a:prstGeom prst="bentConnector3">
            <a:avLst>
              <a:gd name="adj1" fmla="val 71061"/>
            </a:avLst>
          </a:prstGeom>
          <a:ln w="38100">
            <a:solidFill>
              <a:srgbClr val="6E92D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: angular 99">
            <a:extLst>
              <a:ext uri="{FF2B5EF4-FFF2-40B4-BE49-F238E27FC236}">
                <a16:creationId xmlns:a16="http://schemas.microsoft.com/office/drawing/2014/main" id="{3E44DF31-529A-4B69-A0EB-BFB3CE126CEB}"/>
              </a:ext>
            </a:extLst>
          </p:cNvPr>
          <p:cNvCxnSpPr>
            <a:cxnSpLocks/>
          </p:cNvCxnSpPr>
          <p:nvPr/>
        </p:nvCxnSpPr>
        <p:spPr>
          <a:xfrm flipV="1">
            <a:off x="7483474" y="1732332"/>
            <a:ext cx="241301" cy="415426"/>
          </a:xfrm>
          <a:prstGeom prst="bentConnector2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ángulo: esquinas redondeadas 209">
            <a:extLst>
              <a:ext uri="{FF2B5EF4-FFF2-40B4-BE49-F238E27FC236}">
                <a16:creationId xmlns:a16="http://schemas.microsoft.com/office/drawing/2014/main" id="{AF7668EA-4352-432D-AB15-D8C11B7B9A7E}"/>
              </a:ext>
            </a:extLst>
          </p:cNvPr>
          <p:cNvSpPr/>
          <p:nvPr/>
        </p:nvSpPr>
        <p:spPr>
          <a:xfrm>
            <a:off x="10251440" y="1546751"/>
            <a:ext cx="1483360" cy="3254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Leche pasteurizada</a:t>
            </a:r>
          </a:p>
        </p:txBody>
      </p:sp>
      <p:sp>
        <p:nvSpPr>
          <p:cNvPr id="279" name="Rectángulo: esquinas redondeadas 278">
            <a:extLst>
              <a:ext uri="{FF2B5EF4-FFF2-40B4-BE49-F238E27FC236}">
                <a16:creationId xmlns:a16="http://schemas.microsoft.com/office/drawing/2014/main" id="{610B62E9-2CDD-421B-9424-672FD1B72B56}"/>
              </a:ext>
            </a:extLst>
          </p:cNvPr>
          <p:cNvSpPr/>
          <p:nvPr/>
        </p:nvSpPr>
        <p:spPr>
          <a:xfrm>
            <a:off x="10226040" y="2013703"/>
            <a:ext cx="1483360" cy="3254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Leche UHT</a:t>
            </a:r>
          </a:p>
        </p:txBody>
      </p:sp>
      <p:pic>
        <p:nvPicPr>
          <p:cNvPr id="367" name="Imagen 366">
            <a:extLst>
              <a:ext uri="{FF2B5EF4-FFF2-40B4-BE49-F238E27FC236}">
                <a16:creationId xmlns:a16="http://schemas.microsoft.com/office/drawing/2014/main" id="{E280FEBF-A93E-458A-8D7A-2A63AD228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89" y="5801678"/>
            <a:ext cx="2470712" cy="61767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EF3D287-AE7D-4E00-A73E-821C74DFE8AB}"/>
              </a:ext>
            </a:extLst>
          </p:cNvPr>
          <p:cNvSpPr txBox="1"/>
          <p:nvPr/>
        </p:nvSpPr>
        <p:spPr>
          <a:xfrm>
            <a:off x="346708" y="3400124"/>
            <a:ext cx="5593837" cy="2110935"/>
          </a:xfrm>
          <a:prstGeom prst="rect">
            <a:avLst/>
          </a:prstGeom>
          <a:solidFill>
            <a:schemeClr val="bg1"/>
          </a:solidFill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0" tIns="108000" rIns="180000" bIns="108000" rtlCol="0">
            <a:spAutoFit/>
          </a:bodyPr>
          <a:lstStyle>
            <a:defPPr>
              <a:defRPr lang="es-AR"/>
            </a:defPPr>
            <a:lvl1pPr>
              <a:defRPr>
                <a:latin typeface="Roboto"/>
              </a:defRPr>
            </a:lvl1pPr>
          </a:lstStyle>
          <a:p>
            <a:pPr>
              <a:spcAft>
                <a:spcPts val="600"/>
              </a:spcAft>
            </a:pPr>
            <a:r>
              <a:rPr lang="es-AR" dirty="0">
                <a:hlinkClick r:id="rId3"/>
              </a:rPr>
              <a:t>FT18-MKII-50-C</a:t>
            </a:r>
            <a:r>
              <a:rPr lang="es-AR" dirty="0"/>
              <a:t> y Accesorios: Filtración por Membrana de Flujo Cruzado</a:t>
            </a:r>
            <a:endParaRPr lang="es-AR" dirty="0">
              <a:hlinkClick r:id="rId4"/>
            </a:endParaRPr>
          </a:p>
          <a:p>
            <a:pPr>
              <a:spcAft>
                <a:spcPts val="600"/>
              </a:spcAft>
            </a:pPr>
            <a:r>
              <a:rPr lang="es-AR" dirty="0">
                <a:hlinkClick r:id="rId4"/>
              </a:rPr>
              <a:t>FT74XTS-E</a:t>
            </a:r>
            <a:r>
              <a:rPr lang="es-AR" dirty="0"/>
              <a:t> y Accesorios: Procesamiento UHT/HTST</a:t>
            </a:r>
          </a:p>
          <a:p>
            <a:pPr>
              <a:spcAft>
                <a:spcPts val="600"/>
              </a:spcAft>
            </a:pPr>
            <a:r>
              <a:rPr lang="es-AR" dirty="0">
                <a:hlinkClick r:id="rId5"/>
              </a:rPr>
              <a:t>FT74-31</a:t>
            </a:r>
            <a:r>
              <a:rPr lang="es-AR" dirty="0"/>
              <a:t>/</a:t>
            </a:r>
            <a:r>
              <a:rPr lang="es-AR" dirty="0">
                <a:hlinkClick r:id="rId6"/>
              </a:rPr>
              <a:t>FT74-32</a:t>
            </a:r>
            <a:r>
              <a:rPr lang="es-AR" dirty="0"/>
              <a:t> Homogeneizadores en línea</a:t>
            </a:r>
          </a:p>
          <a:p>
            <a:pPr>
              <a:spcAft>
                <a:spcPts val="600"/>
              </a:spcAft>
            </a:pPr>
            <a:r>
              <a:rPr lang="es-AR" dirty="0">
                <a:hlinkClick r:id="rId7"/>
              </a:rPr>
              <a:t>FT83-A</a:t>
            </a:r>
            <a:r>
              <a:rPr lang="es-AR" dirty="0"/>
              <a:t> Unidad para Envasado Aséptico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FA8908D-CF49-428A-88F2-F7831FE927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256" y="3017751"/>
            <a:ext cx="1913544" cy="2738079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BCDF3A2D-CD8E-4EBA-8CB6-59E525DE54E4}"/>
              </a:ext>
            </a:extLst>
          </p:cNvPr>
          <p:cNvSpPr/>
          <p:nvPr/>
        </p:nvSpPr>
        <p:spPr>
          <a:xfrm>
            <a:off x="1336833" y="788032"/>
            <a:ext cx="1393825" cy="464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Filtrado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E2EB031B-9892-4933-A664-7AA1B9F53098}"/>
              </a:ext>
            </a:extLst>
          </p:cNvPr>
          <p:cNvCxnSpPr>
            <a:cxnSpLocks/>
          </p:cNvCxnSpPr>
          <p:nvPr/>
        </p:nvCxnSpPr>
        <p:spPr>
          <a:xfrm flipV="1">
            <a:off x="1751004" y="1252185"/>
            <a:ext cx="0" cy="433784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34AA42A7-616A-4C6E-B87B-649781C92972}"/>
              </a:ext>
            </a:extLst>
          </p:cNvPr>
          <p:cNvCxnSpPr>
            <a:cxnSpLocks/>
          </p:cNvCxnSpPr>
          <p:nvPr/>
        </p:nvCxnSpPr>
        <p:spPr>
          <a:xfrm>
            <a:off x="2230428" y="1264840"/>
            <a:ext cx="1" cy="427456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E1D1761B-3D33-4AC9-BE39-F05FD0A584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341" y="3562710"/>
            <a:ext cx="1637936" cy="201310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B38CB25-8084-4D0F-85E5-A66E73E41F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24" y="3429000"/>
            <a:ext cx="1966914" cy="233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2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Conector: angular 80">
            <a:extLst>
              <a:ext uri="{FF2B5EF4-FFF2-40B4-BE49-F238E27FC236}">
                <a16:creationId xmlns:a16="http://schemas.microsoft.com/office/drawing/2014/main" id="{58916223-743F-4B03-B677-0EC21DF99DE3}"/>
              </a:ext>
            </a:extLst>
          </p:cNvPr>
          <p:cNvCxnSpPr>
            <a:cxnSpLocks/>
          </p:cNvCxnSpPr>
          <p:nvPr/>
        </p:nvCxnSpPr>
        <p:spPr>
          <a:xfrm>
            <a:off x="4158613" y="1695685"/>
            <a:ext cx="1550036" cy="93797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B99D4092-D55A-473C-ACEF-454A742E1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746"/>
            <a:ext cx="10515600" cy="268286"/>
          </a:xfrm>
        </p:spPr>
        <p:txBody>
          <a:bodyPr>
            <a:noAutofit/>
          </a:bodyPr>
          <a:lstStyle/>
          <a:p>
            <a:pPr algn="ctr"/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Procesos típicos de la Industria Láctea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53A13332-27BB-4439-A95A-53FCA6B69DCA}"/>
              </a:ext>
            </a:extLst>
          </p:cNvPr>
          <p:cNvSpPr/>
          <p:nvPr/>
        </p:nvSpPr>
        <p:spPr>
          <a:xfrm>
            <a:off x="806613" y="839181"/>
            <a:ext cx="856134" cy="1725269"/>
          </a:xfrm>
          <a:prstGeom prst="rightArrow">
            <a:avLst>
              <a:gd name="adj1" fmla="val 50000"/>
              <a:gd name="adj2" fmla="val 4661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/>
              <a:t>Leche Fresca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CD0F40EF-5439-47E6-9E3B-5FB95ACB0C67}"/>
              </a:ext>
            </a:extLst>
          </p:cNvPr>
          <p:cNvSpPr/>
          <p:nvPr/>
        </p:nvSpPr>
        <p:spPr>
          <a:xfrm>
            <a:off x="2422525" y="1149349"/>
            <a:ext cx="1730375" cy="10985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Pasteurización HTST/UHT continua, con enfriado y homogeneización en línea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59155EB-6B0E-48A9-9FF4-B5FE8C37CC34}"/>
              </a:ext>
            </a:extLst>
          </p:cNvPr>
          <p:cNvSpPr/>
          <p:nvPr/>
        </p:nvSpPr>
        <p:spPr>
          <a:xfrm>
            <a:off x="5708649" y="2509836"/>
            <a:ext cx="1393825" cy="476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Evaporación</a:t>
            </a: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27FC60E8-4EA3-4525-BF98-128291C8FF00}"/>
              </a:ext>
            </a:extLst>
          </p:cNvPr>
          <p:cNvSpPr/>
          <p:nvPr/>
        </p:nvSpPr>
        <p:spPr>
          <a:xfrm>
            <a:off x="7313610" y="3162142"/>
            <a:ext cx="1720849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Secado Spray</a:t>
            </a:r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9DDF4226-D3B2-4E14-868A-03255BDE60B5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 flipV="1">
            <a:off x="1662747" y="1698624"/>
            <a:ext cx="759778" cy="3192"/>
          </a:xfrm>
          <a:prstGeom prst="straightConnector1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0B09A552-B384-4018-920E-632667B05810}"/>
              </a:ext>
            </a:extLst>
          </p:cNvPr>
          <p:cNvCxnSpPr>
            <a:cxnSpLocks/>
            <a:endCxn id="298" idx="1"/>
          </p:cNvCxnSpPr>
          <p:nvPr/>
        </p:nvCxnSpPr>
        <p:spPr>
          <a:xfrm>
            <a:off x="7102474" y="2744927"/>
            <a:ext cx="2742566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>
            <a:extLst>
              <a:ext uri="{FF2B5EF4-FFF2-40B4-BE49-F238E27FC236}">
                <a16:creationId xmlns:a16="http://schemas.microsoft.com/office/drawing/2014/main" id="{BB6F3111-18F3-4F20-88E2-CABD3F25E5B3}"/>
              </a:ext>
            </a:extLst>
          </p:cNvPr>
          <p:cNvCxnSpPr>
            <a:cxnSpLocks/>
          </p:cNvCxnSpPr>
          <p:nvPr/>
        </p:nvCxnSpPr>
        <p:spPr>
          <a:xfrm flipV="1">
            <a:off x="9044777" y="3346258"/>
            <a:ext cx="810581" cy="506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Conector: angular 293">
            <a:extLst>
              <a:ext uri="{FF2B5EF4-FFF2-40B4-BE49-F238E27FC236}">
                <a16:creationId xmlns:a16="http://schemas.microsoft.com/office/drawing/2014/main" id="{6EE66BCE-A229-4147-87F7-1CBE0DA8AE30}"/>
              </a:ext>
            </a:extLst>
          </p:cNvPr>
          <p:cNvCxnSpPr>
            <a:cxnSpLocks/>
            <a:stCxn id="18" idx="3"/>
            <a:endCxn id="26" idx="0"/>
          </p:cNvCxnSpPr>
          <p:nvPr/>
        </p:nvCxnSpPr>
        <p:spPr>
          <a:xfrm>
            <a:off x="7102474" y="2747866"/>
            <a:ext cx="1071561" cy="414276"/>
          </a:xfrm>
          <a:prstGeom prst="bentConnector2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Rectángulo: esquinas redondeadas 297">
            <a:extLst>
              <a:ext uri="{FF2B5EF4-FFF2-40B4-BE49-F238E27FC236}">
                <a16:creationId xmlns:a16="http://schemas.microsoft.com/office/drawing/2014/main" id="{D257441F-6FE4-4D1D-BD98-D81DAF229947}"/>
              </a:ext>
            </a:extLst>
          </p:cNvPr>
          <p:cNvSpPr/>
          <p:nvPr/>
        </p:nvSpPr>
        <p:spPr>
          <a:xfrm>
            <a:off x="9845040" y="2582208"/>
            <a:ext cx="1483360" cy="3254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Leche condensada</a:t>
            </a:r>
          </a:p>
        </p:txBody>
      </p:sp>
      <p:sp>
        <p:nvSpPr>
          <p:cNvPr id="300" name="Rectángulo: esquinas redondeadas 299">
            <a:extLst>
              <a:ext uri="{FF2B5EF4-FFF2-40B4-BE49-F238E27FC236}">
                <a16:creationId xmlns:a16="http://schemas.microsoft.com/office/drawing/2014/main" id="{BB9A523D-F03C-4B28-AF55-B852A3586C1A}"/>
              </a:ext>
            </a:extLst>
          </p:cNvPr>
          <p:cNvSpPr/>
          <p:nvPr/>
        </p:nvSpPr>
        <p:spPr>
          <a:xfrm>
            <a:off x="9855358" y="3183539"/>
            <a:ext cx="1483360" cy="3254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Leche en polvo</a:t>
            </a:r>
          </a:p>
        </p:txBody>
      </p:sp>
      <p:pic>
        <p:nvPicPr>
          <p:cNvPr id="367" name="Imagen 366">
            <a:extLst>
              <a:ext uri="{FF2B5EF4-FFF2-40B4-BE49-F238E27FC236}">
                <a16:creationId xmlns:a16="http://schemas.microsoft.com/office/drawing/2014/main" id="{E280FEBF-A93E-458A-8D7A-2A63AD228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89" y="5801678"/>
            <a:ext cx="2470712" cy="61767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73D0DB4-B430-4513-86DB-F47F48717932}"/>
              </a:ext>
            </a:extLst>
          </p:cNvPr>
          <p:cNvSpPr txBox="1"/>
          <p:nvPr/>
        </p:nvSpPr>
        <p:spPr>
          <a:xfrm>
            <a:off x="925684" y="3859898"/>
            <a:ext cx="5271915" cy="849051"/>
          </a:xfrm>
          <a:prstGeom prst="rect">
            <a:avLst/>
          </a:prstGeom>
          <a:solidFill>
            <a:schemeClr val="bg1"/>
          </a:solidFill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0" tIns="108000" rIns="180000" bIns="108000" rtlCol="0">
            <a:spAutoFit/>
          </a:bodyPr>
          <a:lstStyle>
            <a:defPPr>
              <a:defRPr lang="es-AR"/>
            </a:defPPr>
            <a:lvl1pPr>
              <a:defRPr>
                <a:latin typeface="Roboto"/>
              </a:defRPr>
            </a:lvl1pPr>
          </a:lstStyle>
          <a:p>
            <a:pPr>
              <a:spcAft>
                <a:spcPts val="600"/>
              </a:spcAft>
            </a:pPr>
            <a:r>
              <a:rPr lang="es-AR" dirty="0">
                <a:hlinkClick r:id="rId3"/>
              </a:rPr>
              <a:t>FT22-A</a:t>
            </a:r>
            <a:r>
              <a:rPr lang="es-AR" dirty="0"/>
              <a:t> Evaporador de película ascendente</a:t>
            </a:r>
          </a:p>
          <a:p>
            <a:pPr>
              <a:spcAft>
                <a:spcPts val="600"/>
              </a:spcAft>
            </a:pPr>
            <a:r>
              <a:rPr lang="es-AR" dirty="0">
                <a:hlinkClick r:id="rId4"/>
              </a:rPr>
              <a:t>FT80-A</a:t>
            </a:r>
            <a:r>
              <a:rPr lang="es-AR" dirty="0"/>
              <a:t> Torre secadora spray</a:t>
            </a:r>
          </a:p>
        </p:txBody>
      </p:sp>
      <p:sp>
        <p:nvSpPr>
          <p:cNvPr id="55" name="Rectángulo: esquinas redondeadas 54">
            <a:extLst>
              <a:ext uri="{FF2B5EF4-FFF2-40B4-BE49-F238E27FC236}">
                <a16:creationId xmlns:a16="http://schemas.microsoft.com/office/drawing/2014/main" id="{B5D9A8F8-8F78-43C0-8D13-70889AAE79E2}"/>
              </a:ext>
            </a:extLst>
          </p:cNvPr>
          <p:cNvSpPr/>
          <p:nvPr/>
        </p:nvSpPr>
        <p:spPr>
          <a:xfrm>
            <a:off x="5708649" y="1915681"/>
            <a:ext cx="1393825" cy="4641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Envasado aséptico</a:t>
            </a:r>
          </a:p>
        </p:txBody>
      </p:sp>
      <p:cxnSp>
        <p:nvCxnSpPr>
          <p:cNvPr id="56" name="Conector recto de flecha 55">
            <a:extLst>
              <a:ext uri="{FF2B5EF4-FFF2-40B4-BE49-F238E27FC236}">
                <a16:creationId xmlns:a16="http://schemas.microsoft.com/office/drawing/2014/main" id="{6C39969E-1264-4DB5-ADBB-8BCD7C2085DA}"/>
              </a:ext>
            </a:extLst>
          </p:cNvPr>
          <p:cNvCxnSpPr>
            <a:cxnSpLocks/>
            <a:endCxn id="61" idx="1"/>
          </p:cNvCxnSpPr>
          <p:nvPr/>
        </p:nvCxnSpPr>
        <p:spPr>
          <a:xfrm>
            <a:off x="4161789" y="1694163"/>
            <a:ext cx="5708651" cy="15307"/>
          </a:xfrm>
          <a:prstGeom prst="straightConnector1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: angular 56">
            <a:extLst>
              <a:ext uri="{FF2B5EF4-FFF2-40B4-BE49-F238E27FC236}">
                <a16:creationId xmlns:a16="http://schemas.microsoft.com/office/drawing/2014/main" id="{E7FE1583-0C1B-4B8C-89F3-2E6F3A095233}"/>
              </a:ext>
            </a:extLst>
          </p:cNvPr>
          <p:cNvCxnSpPr>
            <a:cxnSpLocks/>
          </p:cNvCxnSpPr>
          <p:nvPr/>
        </p:nvCxnSpPr>
        <p:spPr>
          <a:xfrm>
            <a:off x="4152900" y="1698624"/>
            <a:ext cx="5692140" cy="475217"/>
          </a:xfrm>
          <a:prstGeom prst="bentConnector3">
            <a:avLst>
              <a:gd name="adj1" fmla="val 70884"/>
            </a:avLst>
          </a:prstGeom>
          <a:ln w="38100">
            <a:solidFill>
              <a:schemeClr val="accent1">
                <a:lumMod val="20000"/>
                <a:lumOff val="8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: angular 57">
            <a:extLst>
              <a:ext uri="{FF2B5EF4-FFF2-40B4-BE49-F238E27FC236}">
                <a16:creationId xmlns:a16="http://schemas.microsoft.com/office/drawing/2014/main" id="{EFC55628-7CD7-41F8-8EEE-9AE8AC3497A8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4152900" y="1698624"/>
            <a:ext cx="1555749" cy="449134"/>
          </a:xfrm>
          <a:prstGeom prst="bentConnector3">
            <a:avLst>
              <a:gd name="adj1" fmla="val 71061"/>
            </a:avLst>
          </a:prstGeom>
          <a:ln w="38100">
            <a:solidFill>
              <a:srgbClr val="6E92D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: angular 59">
            <a:extLst>
              <a:ext uri="{FF2B5EF4-FFF2-40B4-BE49-F238E27FC236}">
                <a16:creationId xmlns:a16="http://schemas.microsoft.com/office/drawing/2014/main" id="{9ED2B375-8FF6-4627-92A8-B104D4FDC6C7}"/>
              </a:ext>
            </a:extLst>
          </p:cNvPr>
          <p:cNvCxnSpPr>
            <a:cxnSpLocks/>
            <a:stCxn id="55" idx="3"/>
          </p:cNvCxnSpPr>
          <p:nvPr/>
        </p:nvCxnSpPr>
        <p:spPr>
          <a:xfrm flipV="1">
            <a:off x="7102474" y="1732332"/>
            <a:ext cx="241301" cy="415426"/>
          </a:xfrm>
          <a:prstGeom prst="bentConnector2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ángulo: esquinas redondeadas 60">
            <a:extLst>
              <a:ext uri="{FF2B5EF4-FFF2-40B4-BE49-F238E27FC236}">
                <a16:creationId xmlns:a16="http://schemas.microsoft.com/office/drawing/2014/main" id="{47B4CE55-641F-4573-AF6E-4F2C984A33AE}"/>
              </a:ext>
            </a:extLst>
          </p:cNvPr>
          <p:cNvSpPr/>
          <p:nvPr/>
        </p:nvSpPr>
        <p:spPr>
          <a:xfrm>
            <a:off x="9870440" y="1546751"/>
            <a:ext cx="1483360" cy="3254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Leche pasteurizada</a:t>
            </a:r>
          </a:p>
        </p:txBody>
      </p:sp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778CA834-8E16-49B0-8983-FEA9119FDD64}"/>
              </a:ext>
            </a:extLst>
          </p:cNvPr>
          <p:cNvSpPr/>
          <p:nvPr/>
        </p:nvSpPr>
        <p:spPr>
          <a:xfrm>
            <a:off x="9845040" y="2013703"/>
            <a:ext cx="1483360" cy="3254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Leche UHT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73B0E3E-FE3C-48DE-8CA1-C01A301E85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39"/>
          <a:stretch/>
        </p:blipFill>
        <p:spPr>
          <a:xfrm>
            <a:off x="7223124" y="4073214"/>
            <a:ext cx="1766143" cy="222529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C3260B1-0329-49A6-BC70-C1ED49550D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839" y="3752044"/>
            <a:ext cx="1587561" cy="2500060"/>
          </a:xfrm>
          <a:prstGeom prst="rect">
            <a:avLst/>
          </a:prstGeom>
        </p:spPr>
      </p:pic>
      <p:pic>
        <p:nvPicPr>
          <p:cNvPr id="4" name="Picture 2" descr="armfield">
            <a:extLst>
              <a:ext uri="{FF2B5EF4-FFF2-40B4-BE49-F238E27FC236}">
                <a16:creationId xmlns:a16="http://schemas.microsoft.com/office/drawing/2014/main" id="{B21468B2-9E72-4AAC-AEFD-A5C76D15A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700" y="5927835"/>
            <a:ext cx="1607874" cy="370673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54289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Conector: angular 80">
            <a:extLst>
              <a:ext uri="{FF2B5EF4-FFF2-40B4-BE49-F238E27FC236}">
                <a16:creationId xmlns:a16="http://schemas.microsoft.com/office/drawing/2014/main" id="{58916223-743F-4B03-B677-0EC21DF99DE3}"/>
              </a:ext>
            </a:extLst>
          </p:cNvPr>
          <p:cNvCxnSpPr>
            <a:cxnSpLocks/>
          </p:cNvCxnSpPr>
          <p:nvPr/>
        </p:nvCxnSpPr>
        <p:spPr>
          <a:xfrm>
            <a:off x="4158613" y="1695685"/>
            <a:ext cx="1550036" cy="93797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ector: angular 142">
            <a:extLst>
              <a:ext uri="{FF2B5EF4-FFF2-40B4-BE49-F238E27FC236}">
                <a16:creationId xmlns:a16="http://schemas.microsoft.com/office/drawing/2014/main" id="{8D7E1686-8B53-47EF-9D93-32E75A328AE1}"/>
              </a:ext>
            </a:extLst>
          </p:cNvPr>
          <p:cNvCxnSpPr>
            <a:cxnSpLocks/>
          </p:cNvCxnSpPr>
          <p:nvPr/>
        </p:nvCxnSpPr>
        <p:spPr>
          <a:xfrm flipV="1">
            <a:off x="4929188" y="2867025"/>
            <a:ext cx="779461" cy="424898"/>
          </a:xfrm>
          <a:prstGeom prst="bentConnector3">
            <a:avLst>
              <a:gd name="adj1" fmla="val -1935"/>
            </a:avLst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B99D4092-D55A-473C-ACEF-454A742E1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746"/>
            <a:ext cx="10515600" cy="268286"/>
          </a:xfrm>
        </p:spPr>
        <p:txBody>
          <a:bodyPr>
            <a:noAutofit/>
          </a:bodyPr>
          <a:lstStyle/>
          <a:p>
            <a:pPr algn="ctr"/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Procesos típicos de la Industria Láctea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53A13332-27BB-4439-A95A-53FCA6B69DCA}"/>
              </a:ext>
            </a:extLst>
          </p:cNvPr>
          <p:cNvSpPr/>
          <p:nvPr/>
        </p:nvSpPr>
        <p:spPr>
          <a:xfrm>
            <a:off x="806613" y="839181"/>
            <a:ext cx="856134" cy="1725269"/>
          </a:xfrm>
          <a:prstGeom prst="rightArrow">
            <a:avLst>
              <a:gd name="adj1" fmla="val 50000"/>
              <a:gd name="adj2" fmla="val 4661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/>
              <a:t>Leche Fresca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CD0F40EF-5439-47E6-9E3B-5FB95ACB0C67}"/>
              </a:ext>
            </a:extLst>
          </p:cNvPr>
          <p:cNvSpPr/>
          <p:nvPr/>
        </p:nvSpPr>
        <p:spPr>
          <a:xfrm>
            <a:off x="2422525" y="1149349"/>
            <a:ext cx="1730375" cy="10985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Pasteurización HTST/UHT continua, con enfriado y homogeneización en línea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8884799D-2211-4EC3-ABC0-FBD241B1584E}"/>
              </a:ext>
            </a:extLst>
          </p:cNvPr>
          <p:cNvSpPr/>
          <p:nvPr/>
        </p:nvSpPr>
        <p:spPr>
          <a:xfrm>
            <a:off x="5708649" y="1915681"/>
            <a:ext cx="1393825" cy="4641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Envasado aséptico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59155EB-6B0E-48A9-9FF4-B5FE8C37CC34}"/>
              </a:ext>
            </a:extLst>
          </p:cNvPr>
          <p:cNvSpPr/>
          <p:nvPr/>
        </p:nvSpPr>
        <p:spPr>
          <a:xfrm>
            <a:off x="5708649" y="2509836"/>
            <a:ext cx="1393825" cy="4760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Evaporación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7B5B82AA-58D8-464C-854D-C03C8461FD42}"/>
              </a:ext>
            </a:extLst>
          </p:cNvPr>
          <p:cNvSpPr/>
          <p:nvPr/>
        </p:nvSpPr>
        <p:spPr>
          <a:xfrm>
            <a:off x="3622670" y="5108223"/>
            <a:ext cx="1908656" cy="3698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Desnatado</a:t>
            </a: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27FC60E8-4EA3-4525-BF98-128291C8FF00}"/>
              </a:ext>
            </a:extLst>
          </p:cNvPr>
          <p:cNvSpPr/>
          <p:nvPr/>
        </p:nvSpPr>
        <p:spPr>
          <a:xfrm>
            <a:off x="7313610" y="3162142"/>
            <a:ext cx="1720849" cy="3698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Secado Spray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5FC0DDF6-90C2-4BF8-BF3D-C364F13329D6}"/>
              </a:ext>
            </a:extLst>
          </p:cNvPr>
          <p:cNvSpPr/>
          <p:nvPr/>
        </p:nvSpPr>
        <p:spPr>
          <a:xfrm>
            <a:off x="3531077" y="3291922"/>
            <a:ext cx="2079625" cy="10575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Proceso por Lotes</a:t>
            </a:r>
          </a:p>
          <a:p>
            <a:pPr algn="ctr"/>
            <a:r>
              <a:rPr lang="es-AR" sz="1200" dirty="0"/>
              <a:t>Mezcla, pasteurización, homogeneización y enfriado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36087900-A883-44CF-B916-FA666C2F56C3}"/>
              </a:ext>
            </a:extLst>
          </p:cNvPr>
          <p:cNvSpPr/>
          <p:nvPr/>
        </p:nvSpPr>
        <p:spPr>
          <a:xfrm>
            <a:off x="7339012" y="3633704"/>
            <a:ext cx="1730374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Cuajado, Corte, …, Maduración</a:t>
            </a: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33C18614-CBAC-4EBC-BA58-09B1CD85565A}"/>
              </a:ext>
            </a:extLst>
          </p:cNvPr>
          <p:cNvSpPr/>
          <p:nvPr/>
        </p:nvSpPr>
        <p:spPr>
          <a:xfrm>
            <a:off x="7334250" y="4136027"/>
            <a:ext cx="1720849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 err="1"/>
              <a:t>Cutivo</a:t>
            </a:r>
            <a:endParaRPr lang="es-AR" sz="1200" dirty="0"/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ACB6CED6-B8B7-4D83-B90F-325E6261ACE6}"/>
              </a:ext>
            </a:extLst>
          </p:cNvPr>
          <p:cNvSpPr/>
          <p:nvPr/>
        </p:nvSpPr>
        <p:spPr>
          <a:xfrm>
            <a:off x="7343774" y="6034086"/>
            <a:ext cx="1720849" cy="3698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Corte, batido, salado, …</a:t>
            </a: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34881BAC-D8EC-4F24-9C55-7A96EA921E33}"/>
              </a:ext>
            </a:extLst>
          </p:cNvPr>
          <p:cNvSpPr/>
          <p:nvPr/>
        </p:nvSpPr>
        <p:spPr>
          <a:xfrm>
            <a:off x="7343774" y="4636285"/>
            <a:ext cx="1720849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Burbujeo, agregados, enfriado, </a:t>
            </a:r>
            <a:r>
              <a:rPr lang="es-AR" sz="1200" dirty="0" err="1"/>
              <a:t>pinworking</a:t>
            </a:r>
            <a:r>
              <a:rPr lang="es-AR" sz="1200" dirty="0"/>
              <a:t>, …</a:t>
            </a:r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9DDF4226-D3B2-4E14-868A-03255BDE60B5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 flipV="1">
            <a:off x="1662747" y="1698624"/>
            <a:ext cx="759778" cy="3192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44F8F49E-8D39-4C0C-8CB4-DC5FA94A0108}"/>
              </a:ext>
            </a:extLst>
          </p:cNvPr>
          <p:cNvCxnSpPr>
            <a:cxnSpLocks/>
            <a:endCxn id="210" idx="1"/>
          </p:cNvCxnSpPr>
          <p:nvPr/>
        </p:nvCxnSpPr>
        <p:spPr>
          <a:xfrm>
            <a:off x="4161789" y="1694163"/>
            <a:ext cx="5708651" cy="15307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r 45">
            <a:extLst>
              <a:ext uri="{FF2B5EF4-FFF2-40B4-BE49-F238E27FC236}">
                <a16:creationId xmlns:a16="http://schemas.microsoft.com/office/drawing/2014/main" id="{2FBAD2C7-6388-44C5-AFF2-53224B599D94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4152900" y="1698624"/>
            <a:ext cx="5692140" cy="475217"/>
          </a:xfrm>
          <a:prstGeom prst="bentConnector3">
            <a:avLst>
              <a:gd name="adj1" fmla="val 70884"/>
            </a:avLst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: angular 48">
            <a:extLst>
              <a:ext uri="{FF2B5EF4-FFF2-40B4-BE49-F238E27FC236}">
                <a16:creationId xmlns:a16="http://schemas.microsoft.com/office/drawing/2014/main" id="{B9E24109-ECB4-4852-B2D7-8080BDA589E1}"/>
              </a:ext>
            </a:extLst>
          </p:cNvPr>
          <p:cNvCxnSpPr>
            <a:cxnSpLocks/>
            <a:stCxn id="24" idx="3"/>
            <a:endCxn id="32" idx="1"/>
          </p:cNvCxnSpPr>
          <p:nvPr/>
        </p:nvCxnSpPr>
        <p:spPr>
          <a:xfrm>
            <a:off x="5531326" y="5293167"/>
            <a:ext cx="1812448" cy="925863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20000"/>
                <a:lumOff val="8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0B09A552-B384-4018-920E-632667B05810}"/>
              </a:ext>
            </a:extLst>
          </p:cNvPr>
          <p:cNvCxnSpPr>
            <a:cxnSpLocks/>
            <a:endCxn id="298" idx="1"/>
          </p:cNvCxnSpPr>
          <p:nvPr/>
        </p:nvCxnSpPr>
        <p:spPr>
          <a:xfrm>
            <a:off x="7102474" y="2744927"/>
            <a:ext cx="2742566" cy="0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>
            <a:extLst>
              <a:ext uri="{FF2B5EF4-FFF2-40B4-BE49-F238E27FC236}">
                <a16:creationId xmlns:a16="http://schemas.microsoft.com/office/drawing/2014/main" id="{BB6F3111-18F3-4F20-88E2-CABD3F25E5B3}"/>
              </a:ext>
            </a:extLst>
          </p:cNvPr>
          <p:cNvCxnSpPr>
            <a:cxnSpLocks/>
          </p:cNvCxnSpPr>
          <p:nvPr/>
        </p:nvCxnSpPr>
        <p:spPr>
          <a:xfrm flipV="1">
            <a:off x="9044777" y="3346258"/>
            <a:ext cx="810581" cy="5068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de flecha 61">
            <a:extLst>
              <a:ext uri="{FF2B5EF4-FFF2-40B4-BE49-F238E27FC236}">
                <a16:creationId xmlns:a16="http://schemas.microsoft.com/office/drawing/2014/main" id="{5C717DF4-7699-46E6-ACB1-BF46BBE73B44}"/>
              </a:ext>
            </a:extLst>
          </p:cNvPr>
          <p:cNvCxnSpPr>
            <a:cxnSpLocks/>
          </p:cNvCxnSpPr>
          <p:nvPr/>
        </p:nvCxnSpPr>
        <p:spPr>
          <a:xfrm flipV="1">
            <a:off x="9059860" y="3818648"/>
            <a:ext cx="780417" cy="1102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de flecha 62">
            <a:extLst>
              <a:ext uri="{FF2B5EF4-FFF2-40B4-BE49-F238E27FC236}">
                <a16:creationId xmlns:a16="http://schemas.microsoft.com/office/drawing/2014/main" id="{2037337C-D338-47FE-8C65-65E13D9F3223}"/>
              </a:ext>
            </a:extLst>
          </p:cNvPr>
          <p:cNvCxnSpPr>
            <a:cxnSpLocks/>
            <a:stCxn id="30" idx="3"/>
            <a:endCxn id="307" idx="1"/>
          </p:cNvCxnSpPr>
          <p:nvPr/>
        </p:nvCxnSpPr>
        <p:spPr>
          <a:xfrm>
            <a:off x="9055099" y="4320971"/>
            <a:ext cx="789941" cy="7774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de flecha 63">
            <a:extLst>
              <a:ext uri="{FF2B5EF4-FFF2-40B4-BE49-F238E27FC236}">
                <a16:creationId xmlns:a16="http://schemas.microsoft.com/office/drawing/2014/main" id="{13170E18-BBCD-4684-A4E3-4CEBBEAB7421}"/>
              </a:ext>
            </a:extLst>
          </p:cNvPr>
          <p:cNvCxnSpPr>
            <a:cxnSpLocks/>
          </p:cNvCxnSpPr>
          <p:nvPr/>
        </p:nvCxnSpPr>
        <p:spPr>
          <a:xfrm flipV="1">
            <a:off x="9064623" y="4815225"/>
            <a:ext cx="789941" cy="2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de flecha 64">
            <a:extLst>
              <a:ext uri="{FF2B5EF4-FFF2-40B4-BE49-F238E27FC236}">
                <a16:creationId xmlns:a16="http://schemas.microsoft.com/office/drawing/2014/main" id="{447BF5DB-F08D-4881-8252-05C5DC8821BB}"/>
              </a:ext>
            </a:extLst>
          </p:cNvPr>
          <p:cNvCxnSpPr>
            <a:cxnSpLocks/>
            <a:stCxn id="32" idx="3"/>
            <a:endCxn id="319" idx="1"/>
          </p:cNvCxnSpPr>
          <p:nvPr/>
        </p:nvCxnSpPr>
        <p:spPr>
          <a:xfrm>
            <a:off x="9064623" y="6219030"/>
            <a:ext cx="780417" cy="3469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de flecha 65">
            <a:extLst>
              <a:ext uri="{FF2B5EF4-FFF2-40B4-BE49-F238E27FC236}">
                <a16:creationId xmlns:a16="http://schemas.microsoft.com/office/drawing/2014/main" id="{F1374678-A77D-4606-B16C-7FE76A71D9A7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5531326" y="5276525"/>
            <a:ext cx="4323238" cy="16642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: angular 69">
            <a:extLst>
              <a:ext uri="{FF2B5EF4-FFF2-40B4-BE49-F238E27FC236}">
                <a16:creationId xmlns:a16="http://schemas.microsoft.com/office/drawing/2014/main" id="{00868CFD-E3A4-4B31-9FEB-03F2F671EEE7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>
            <a:off x="4152900" y="1698624"/>
            <a:ext cx="1555749" cy="449134"/>
          </a:xfrm>
          <a:prstGeom prst="bentConnector3">
            <a:avLst>
              <a:gd name="adj1" fmla="val 71061"/>
            </a:avLst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de flecha 83">
            <a:extLst>
              <a:ext uri="{FF2B5EF4-FFF2-40B4-BE49-F238E27FC236}">
                <a16:creationId xmlns:a16="http://schemas.microsoft.com/office/drawing/2014/main" id="{BCF6E520-F2CF-4DB3-AA5E-04BF96713B8D}"/>
              </a:ext>
            </a:extLst>
          </p:cNvPr>
          <p:cNvCxnSpPr>
            <a:cxnSpLocks/>
            <a:stCxn id="124" idx="3"/>
          </p:cNvCxnSpPr>
          <p:nvPr/>
        </p:nvCxnSpPr>
        <p:spPr>
          <a:xfrm>
            <a:off x="1937369" y="4013130"/>
            <a:ext cx="1576245" cy="0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de flecha 89">
            <a:extLst>
              <a:ext uri="{FF2B5EF4-FFF2-40B4-BE49-F238E27FC236}">
                <a16:creationId xmlns:a16="http://schemas.microsoft.com/office/drawing/2014/main" id="{EDEC4212-4A7D-4B91-B3CC-CA9A25BE831D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4570890" y="4387604"/>
            <a:ext cx="6108" cy="72061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: angular 99">
            <a:extLst>
              <a:ext uri="{FF2B5EF4-FFF2-40B4-BE49-F238E27FC236}">
                <a16:creationId xmlns:a16="http://schemas.microsoft.com/office/drawing/2014/main" id="{3E44DF31-529A-4B69-A0EB-BFB3CE126CEB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7102474" y="1732332"/>
            <a:ext cx="241301" cy="415426"/>
          </a:xfrm>
          <a:prstGeom prst="bentConnector2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ector: angular 120">
            <a:extLst>
              <a:ext uri="{FF2B5EF4-FFF2-40B4-BE49-F238E27FC236}">
                <a16:creationId xmlns:a16="http://schemas.microsoft.com/office/drawing/2014/main" id="{B1F8CEC7-1B36-41C5-9DA5-618C8F42D232}"/>
              </a:ext>
            </a:extLst>
          </p:cNvPr>
          <p:cNvCxnSpPr>
            <a:cxnSpLocks/>
            <a:stCxn id="19" idx="3"/>
            <a:endCxn id="30" idx="1"/>
          </p:cNvCxnSpPr>
          <p:nvPr/>
        </p:nvCxnSpPr>
        <p:spPr>
          <a:xfrm>
            <a:off x="5610702" y="3820713"/>
            <a:ext cx="1723548" cy="50025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Flecha: a la derecha 123">
            <a:extLst>
              <a:ext uri="{FF2B5EF4-FFF2-40B4-BE49-F238E27FC236}">
                <a16:creationId xmlns:a16="http://schemas.microsoft.com/office/drawing/2014/main" id="{D7571C53-9BC9-4900-95C5-C9A53BDD9A43}"/>
              </a:ext>
            </a:extLst>
          </p:cNvPr>
          <p:cNvSpPr/>
          <p:nvPr/>
        </p:nvSpPr>
        <p:spPr>
          <a:xfrm>
            <a:off x="863600" y="3697514"/>
            <a:ext cx="1073769" cy="63123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00" dirty="0"/>
              <a:t>Saborizantes, aditivos, </a:t>
            </a:r>
            <a:r>
              <a:rPr lang="es-AR" sz="1000" dirty="0" err="1"/>
              <a:t>etc</a:t>
            </a:r>
            <a:endParaRPr lang="es-AR" sz="1000" dirty="0"/>
          </a:p>
        </p:txBody>
      </p:sp>
      <p:cxnSp>
        <p:nvCxnSpPr>
          <p:cNvPr id="170" name="Conector recto de flecha 169">
            <a:extLst>
              <a:ext uri="{FF2B5EF4-FFF2-40B4-BE49-F238E27FC236}">
                <a16:creationId xmlns:a16="http://schemas.microsoft.com/office/drawing/2014/main" id="{1938D604-2648-4369-B307-62A14E6D68CD}"/>
              </a:ext>
            </a:extLst>
          </p:cNvPr>
          <p:cNvCxnSpPr>
            <a:cxnSpLocks/>
            <a:stCxn id="19" idx="3"/>
            <a:endCxn id="28" idx="1"/>
          </p:cNvCxnSpPr>
          <p:nvPr/>
        </p:nvCxnSpPr>
        <p:spPr>
          <a:xfrm flipV="1">
            <a:off x="5610702" y="3818648"/>
            <a:ext cx="1728310" cy="2065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ector: angular 172">
            <a:extLst>
              <a:ext uri="{FF2B5EF4-FFF2-40B4-BE49-F238E27FC236}">
                <a16:creationId xmlns:a16="http://schemas.microsoft.com/office/drawing/2014/main" id="{A0FB2565-A0CC-4D08-8C0F-DAB5720D5ED2}"/>
              </a:ext>
            </a:extLst>
          </p:cNvPr>
          <p:cNvCxnSpPr>
            <a:cxnSpLocks/>
            <a:stCxn id="19" idx="3"/>
            <a:endCxn id="34" idx="1"/>
          </p:cNvCxnSpPr>
          <p:nvPr/>
        </p:nvCxnSpPr>
        <p:spPr>
          <a:xfrm>
            <a:off x="5610702" y="3820713"/>
            <a:ext cx="1733072" cy="1000516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20000"/>
                <a:lumOff val="8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ector: angular 180">
            <a:extLst>
              <a:ext uri="{FF2B5EF4-FFF2-40B4-BE49-F238E27FC236}">
                <a16:creationId xmlns:a16="http://schemas.microsoft.com/office/drawing/2014/main" id="{5EBDDBBA-8DD1-45AF-8229-1A0FF577B0F8}"/>
              </a:ext>
            </a:extLst>
          </p:cNvPr>
          <p:cNvCxnSpPr>
            <a:cxnSpLocks/>
            <a:stCxn id="24" idx="3"/>
            <a:endCxn id="317" idx="1"/>
          </p:cNvCxnSpPr>
          <p:nvPr/>
        </p:nvCxnSpPr>
        <p:spPr>
          <a:xfrm>
            <a:off x="5531326" y="5293167"/>
            <a:ext cx="4302601" cy="44908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ector: angular 190">
            <a:extLst>
              <a:ext uri="{FF2B5EF4-FFF2-40B4-BE49-F238E27FC236}">
                <a16:creationId xmlns:a16="http://schemas.microsoft.com/office/drawing/2014/main" id="{EC779E67-602E-4948-95CE-1F1331692875}"/>
              </a:ext>
            </a:extLst>
          </p:cNvPr>
          <p:cNvCxnSpPr>
            <a:cxnSpLocks/>
            <a:stCxn id="19" idx="3"/>
            <a:endCxn id="26" idx="1"/>
          </p:cNvCxnSpPr>
          <p:nvPr/>
        </p:nvCxnSpPr>
        <p:spPr>
          <a:xfrm flipV="1">
            <a:off x="5610702" y="3347086"/>
            <a:ext cx="1702908" cy="473627"/>
          </a:xfrm>
          <a:prstGeom prst="bentConnector3">
            <a:avLst>
              <a:gd name="adj1" fmla="val 50419"/>
            </a:avLst>
          </a:prstGeom>
          <a:ln w="381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ángulo: esquinas redondeadas 209">
            <a:extLst>
              <a:ext uri="{FF2B5EF4-FFF2-40B4-BE49-F238E27FC236}">
                <a16:creationId xmlns:a16="http://schemas.microsoft.com/office/drawing/2014/main" id="{AF7668EA-4352-432D-AB15-D8C11B7B9A7E}"/>
              </a:ext>
            </a:extLst>
          </p:cNvPr>
          <p:cNvSpPr/>
          <p:nvPr/>
        </p:nvSpPr>
        <p:spPr>
          <a:xfrm>
            <a:off x="9870440" y="1546751"/>
            <a:ext cx="1483360" cy="3254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Leche pasteurizada</a:t>
            </a:r>
          </a:p>
        </p:txBody>
      </p:sp>
      <p:cxnSp>
        <p:nvCxnSpPr>
          <p:cNvPr id="229" name="Conector: angular 228">
            <a:extLst>
              <a:ext uri="{FF2B5EF4-FFF2-40B4-BE49-F238E27FC236}">
                <a16:creationId xmlns:a16="http://schemas.microsoft.com/office/drawing/2014/main" id="{D86E4816-CD6B-4B68-BD4A-4D337984A2D0}"/>
              </a:ext>
            </a:extLst>
          </p:cNvPr>
          <p:cNvCxnSpPr>
            <a:cxnSpLocks/>
            <a:stCxn id="16" idx="3"/>
            <a:endCxn id="19" idx="0"/>
          </p:cNvCxnSpPr>
          <p:nvPr/>
        </p:nvCxnSpPr>
        <p:spPr>
          <a:xfrm>
            <a:off x="4152900" y="1698624"/>
            <a:ext cx="417990" cy="1593298"/>
          </a:xfrm>
          <a:prstGeom prst="bentConnector2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Rectángulo: esquinas redondeadas 278">
            <a:extLst>
              <a:ext uri="{FF2B5EF4-FFF2-40B4-BE49-F238E27FC236}">
                <a16:creationId xmlns:a16="http://schemas.microsoft.com/office/drawing/2014/main" id="{610B62E9-2CDD-421B-9424-672FD1B72B56}"/>
              </a:ext>
            </a:extLst>
          </p:cNvPr>
          <p:cNvSpPr/>
          <p:nvPr/>
        </p:nvSpPr>
        <p:spPr>
          <a:xfrm>
            <a:off x="9845040" y="2013703"/>
            <a:ext cx="1483360" cy="3254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Leche UHT</a:t>
            </a:r>
          </a:p>
        </p:txBody>
      </p:sp>
      <p:cxnSp>
        <p:nvCxnSpPr>
          <p:cNvPr id="294" name="Conector: angular 293">
            <a:extLst>
              <a:ext uri="{FF2B5EF4-FFF2-40B4-BE49-F238E27FC236}">
                <a16:creationId xmlns:a16="http://schemas.microsoft.com/office/drawing/2014/main" id="{6EE66BCE-A229-4147-87F7-1CBE0DA8AE30}"/>
              </a:ext>
            </a:extLst>
          </p:cNvPr>
          <p:cNvCxnSpPr>
            <a:cxnSpLocks/>
            <a:stCxn id="18" idx="3"/>
            <a:endCxn id="26" idx="0"/>
          </p:cNvCxnSpPr>
          <p:nvPr/>
        </p:nvCxnSpPr>
        <p:spPr>
          <a:xfrm>
            <a:off x="7102474" y="2747866"/>
            <a:ext cx="1071561" cy="414276"/>
          </a:xfrm>
          <a:prstGeom prst="bentConnector2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Rectángulo: esquinas redondeadas 297">
            <a:extLst>
              <a:ext uri="{FF2B5EF4-FFF2-40B4-BE49-F238E27FC236}">
                <a16:creationId xmlns:a16="http://schemas.microsoft.com/office/drawing/2014/main" id="{D257441F-6FE4-4D1D-BD98-D81DAF229947}"/>
              </a:ext>
            </a:extLst>
          </p:cNvPr>
          <p:cNvSpPr/>
          <p:nvPr/>
        </p:nvSpPr>
        <p:spPr>
          <a:xfrm>
            <a:off x="9845040" y="2582208"/>
            <a:ext cx="1483360" cy="3254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Leche condensada</a:t>
            </a:r>
          </a:p>
        </p:txBody>
      </p:sp>
      <p:sp>
        <p:nvSpPr>
          <p:cNvPr id="300" name="Rectángulo: esquinas redondeadas 299">
            <a:extLst>
              <a:ext uri="{FF2B5EF4-FFF2-40B4-BE49-F238E27FC236}">
                <a16:creationId xmlns:a16="http://schemas.microsoft.com/office/drawing/2014/main" id="{BB9A523D-F03C-4B28-AF55-B852A3586C1A}"/>
              </a:ext>
            </a:extLst>
          </p:cNvPr>
          <p:cNvSpPr/>
          <p:nvPr/>
        </p:nvSpPr>
        <p:spPr>
          <a:xfrm>
            <a:off x="9855358" y="3183539"/>
            <a:ext cx="1483360" cy="3254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Leche en polvo</a:t>
            </a:r>
          </a:p>
        </p:txBody>
      </p:sp>
      <p:sp>
        <p:nvSpPr>
          <p:cNvPr id="304" name="Rectángulo: esquinas redondeadas 303">
            <a:extLst>
              <a:ext uri="{FF2B5EF4-FFF2-40B4-BE49-F238E27FC236}">
                <a16:creationId xmlns:a16="http://schemas.microsoft.com/office/drawing/2014/main" id="{A160EC6E-7989-4F4A-BFDB-6DE2E477AF31}"/>
              </a:ext>
            </a:extLst>
          </p:cNvPr>
          <p:cNvSpPr/>
          <p:nvPr/>
        </p:nvSpPr>
        <p:spPr>
          <a:xfrm>
            <a:off x="9827577" y="3649325"/>
            <a:ext cx="1483360" cy="3254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Quesos</a:t>
            </a:r>
          </a:p>
        </p:txBody>
      </p:sp>
      <p:sp>
        <p:nvSpPr>
          <p:cNvPr id="307" name="Rectángulo: esquinas redondeadas 306">
            <a:extLst>
              <a:ext uri="{FF2B5EF4-FFF2-40B4-BE49-F238E27FC236}">
                <a16:creationId xmlns:a16="http://schemas.microsoft.com/office/drawing/2014/main" id="{1C4333DA-DEDD-4854-9BE0-10FF1CD866F2}"/>
              </a:ext>
            </a:extLst>
          </p:cNvPr>
          <p:cNvSpPr/>
          <p:nvPr/>
        </p:nvSpPr>
        <p:spPr>
          <a:xfrm>
            <a:off x="9845040" y="4166026"/>
            <a:ext cx="1483360" cy="3254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Yogurt</a:t>
            </a:r>
          </a:p>
        </p:txBody>
      </p:sp>
      <p:sp>
        <p:nvSpPr>
          <p:cNvPr id="312" name="Rectángulo: esquinas redondeadas 311">
            <a:extLst>
              <a:ext uri="{FF2B5EF4-FFF2-40B4-BE49-F238E27FC236}">
                <a16:creationId xmlns:a16="http://schemas.microsoft.com/office/drawing/2014/main" id="{C47025F4-5C62-4633-BB1C-F38239346D70}"/>
              </a:ext>
            </a:extLst>
          </p:cNvPr>
          <p:cNvSpPr/>
          <p:nvPr/>
        </p:nvSpPr>
        <p:spPr>
          <a:xfrm>
            <a:off x="9840277" y="4652506"/>
            <a:ext cx="1483360" cy="3254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Helados</a:t>
            </a:r>
          </a:p>
        </p:txBody>
      </p:sp>
      <p:sp>
        <p:nvSpPr>
          <p:cNvPr id="315" name="Rectángulo: esquinas redondeadas 314">
            <a:extLst>
              <a:ext uri="{FF2B5EF4-FFF2-40B4-BE49-F238E27FC236}">
                <a16:creationId xmlns:a16="http://schemas.microsoft.com/office/drawing/2014/main" id="{55863B80-1973-43CC-BF0F-92300B8A859C}"/>
              </a:ext>
            </a:extLst>
          </p:cNvPr>
          <p:cNvSpPr/>
          <p:nvPr/>
        </p:nvSpPr>
        <p:spPr>
          <a:xfrm>
            <a:off x="9840277" y="5113807"/>
            <a:ext cx="1483360" cy="3254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Leche descremada</a:t>
            </a:r>
          </a:p>
        </p:txBody>
      </p:sp>
      <p:sp>
        <p:nvSpPr>
          <p:cNvPr id="317" name="Rectángulo: esquinas redondeadas 316">
            <a:extLst>
              <a:ext uri="{FF2B5EF4-FFF2-40B4-BE49-F238E27FC236}">
                <a16:creationId xmlns:a16="http://schemas.microsoft.com/office/drawing/2014/main" id="{C20B166C-3C10-45F8-BF85-29AC8C9745AC}"/>
              </a:ext>
            </a:extLst>
          </p:cNvPr>
          <p:cNvSpPr/>
          <p:nvPr/>
        </p:nvSpPr>
        <p:spPr>
          <a:xfrm>
            <a:off x="9833927" y="5579529"/>
            <a:ext cx="1483360" cy="3254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Crema</a:t>
            </a:r>
          </a:p>
        </p:txBody>
      </p:sp>
      <p:sp>
        <p:nvSpPr>
          <p:cNvPr id="319" name="Rectángulo: esquinas redondeadas 318">
            <a:extLst>
              <a:ext uri="{FF2B5EF4-FFF2-40B4-BE49-F238E27FC236}">
                <a16:creationId xmlns:a16="http://schemas.microsoft.com/office/drawing/2014/main" id="{675B478F-352C-4EFD-A5F3-EDCA36E4BB50}"/>
              </a:ext>
            </a:extLst>
          </p:cNvPr>
          <p:cNvSpPr/>
          <p:nvPr/>
        </p:nvSpPr>
        <p:spPr>
          <a:xfrm>
            <a:off x="9845040" y="6059780"/>
            <a:ext cx="1483360" cy="3254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Manteca</a:t>
            </a:r>
          </a:p>
        </p:txBody>
      </p:sp>
      <p:pic>
        <p:nvPicPr>
          <p:cNvPr id="367" name="Imagen 366">
            <a:extLst>
              <a:ext uri="{FF2B5EF4-FFF2-40B4-BE49-F238E27FC236}">
                <a16:creationId xmlns:a16="http://schemas.microsoft.com/office/drawing/2014/main" id="{E280FEBF-A93E-458A-8D7A-2A63AD228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89" y="5801678"/>
            <a:ext cx="2470712" cy="617678"/>
          </a:xfrm>
          <a:prstGeom prst="rect">
            <a:avLst/>
          </a:prstGeom>
        </p:spPr>
      </p:pic>
      <p:cxnSp>
        <p:nvCxnSpPr>
          <p:cNvPr id="382" name="Conector recto 381">
            <a:extLst>
              <a:ext uri="{FF2B5EF4-FFF2-40B4-BE49-F238E27FC236}">
                <a16:creationId xmlns:a16="http://schemas.microsoft.com/office/drawing/2014/main" id="{37EFE1CC-7EF1-493E-A01A-2C73B0B666B0}"/>
              </a:ext>
            </a:extLst>
          </p:cNvPr>
          <p:cNvCxnSpPr/>
          <p:nvPr/>
        </p:nvCxnSpPr>
        <p:spPr>
          <a:xfrm>
            <a:off x="1937369" y="1732332"/>
            <a:ext cx="0" cy="1901372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Conector recto de flecha 383">
            <a:extLst>
              <a:ext uri="{FF2B5EF4-FFF2-40B4-BE49-F238E27FC236}">
                <a16:creationId xmlns:a16="http://schemas.microsoft.com/office/drawing/2014/main" id="{2EDCA4DA-E71B-4390-9EA1-1D5410D64E64}"/>
              </a:ext>
            </a:extLst>
          </p:cNvPr>
          <p:cNvCxnSpPr/>
          <p:nvPr/>
        </p:nvCxnSpPr>
        <p:spPr>
          <a:xfrm flipV="1">
            <a:off x="1937369" y="3633704"/>
            <a:ext cx="1576245" cy="15621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3342E33E-35AF-4FC3-AF6D-031BDE38F766}"/>
              </a:ext>
            </a:extLst>
          </p:cNvPr>
          <p:cNvSpPr txBox="1"/>
          <p:nvPr/>
        </p:nvSpPr>
        <p:spPr>
          <a:xfrm>
            <a:off x="671272" y="1698624"/>
            <a:ext cx="7151915" cy="1957047"/>
          </a:xfrm>
          <a:prstGeom prst="rect">
            <a:avLst/>
          </a:prstGeom>
          <a:solidFill>
            <a:schemeClr val="bg1"/>
          </a:solidFill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0" tIns="108000" rIns="180000" bIns="108000" rtlCol="0">
            <a:spAutoFit/>
          </a:bodyPr>
          <a:lstStyle>
            <a:defPPr>
              <a:defRPr lang="es-AR"/>
            </a:defPPr>
            <a:lvl1pPr>
              <a:defRPr>
                <a:latin typeface="Roboto"/>
              </a:defRPr>
            </a:lvl1pPr>
          </a:lstStyle>
          <a:p>
            <a:pPr>
              <a:spcAft>
                <a:spcPts val="600"/>
              </a:spcAft>
            </a:pPr>
            <a:r>
              <a:rPr lang="pt-BR" dirty="0">
                <a:hlinkClick r:id="rId3"/>
              </a:rPr>
              <a:t>FT20-10-A</a:t>
            </a:r>
            <a:r>
              <a:rPr lang="pt-BR" dirty="0"/>
              <a:t> Tina para preparar </a:t>
            </a:r>
            <a:r>
              <a:rPr lang="pt-BR" dirty="0" err="1"/>
              <a:t>Quesos</a:t>
            </a:r>
            <a:endParaRPr lang="pt-BR" dirty="0"/>
          </a:p>
          <a:p>
            <a:r>
              <a:rPr lang="es-AR" dirty="0">
                <a:hlinkClick r:id="rId4"/>
              </a:rPr>
              <a:t>FT140-50-CCT-A</a:t>
            </a:r>
            <a:r>
              <a:rPr lang="es-AR" dirty="0"/>
              <a:t> Aparato multiuso p/mezcla, emulsificación, fermentación y/o pasteurización c/depósito encamisado de 50 litros</a:t>
            </a:r>
          </a:p>
          <a:p>
            <a:pPr>
              <a:spcAft>
                <a:spcPts val="600"/>
              </a:spcAft>
            </a:pPr>
            <a:r>
              <a:rPr lang="es-AR" dirty="0">
                <a:hlinkClick r:id="rId5"/>
              </a:rPr>
              <a:t>FT25-BBPA-1FC-A</a:t>
            </a:r>
            <a:r>
              <a:rPr lang="es-AR" dirty="0"/>
              <a:t> Cristalizador con superficie rascada, </a:t>
            </a:r>
            <a:r>
              <a:rPr lang="es-AR" dirty="0" err="1"/>
              <a:t>pinworker</a:t>
            </a:r>
            <a:r>
              <a:rPr lang="es-AR" dirty="0"/>
              <a:t>, </a:t>
            </a:r>
            <a:r>
              <a:rPr lang="es-AR" dirty="0" err="1"/>
              <a:t>incoporador</a:t>
            </a:r>
            <a:r>
              <a:rPr lang="es-AR" dirty="0"/>
              <a:t> de aire, etc.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6659A3D-72D9-4728-9148-D888D5E06D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87" y="3857036"/>
            <a:ext cx="1831627" cy="189906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B2CB021-C618-45DC-ABDC-8EFE9F1B66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28" y="3510445"/>
            <a:ext cx="1444997" cy="2251943"/>
          </a:xfrm>
          <a:prstGeom prst="rect">
            <a:avLst/>
          </a:prstGeom>
        </p:spPr>
      </p:pic>
      <p:pic>
        <p:nvPicPr>
          <p:cNvPr id="4" name="Picture 2" descr="armfield">
            <a:extLst>
              <a:ext uri="{FF2B5EF4-FFF2-40B4-BE49-F238E27FC236}">
                <a16:creationId xmlns:a16="http://schemas.microsoft.com/office/drawing/2014/main" id="{4F5EFAD2-A4F5-470C-A78F-8CEE3C613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700" y="5927835"/>
            <a:ext cx="1607874" cy="37067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999A2591-200F-4F94-BC06-2792D18D34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3444039"/>
            <a:ext cx="2046113" cy="236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0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Conector: angular 80">
            <a:extLst>
              <a:ext uri="{FF2B5EF4-FFF2-40B4-BE49-F238E27FC236}">
                <a16:creationId xmlns:a16="http://schemas.microsoft.com/office/drawing/2014/main" id="{58916223-743F-4B03-B677-0EC21DF99DE3}"/>
              </a:ext>
            </a:extLst>
          </p:cNvPr>
          <p:cNvCxnSpPr>
            <a:cxnSpLocks/>
          </p:cNvCxnSpPr>
          <p:nvPr/>
        </p:nvCxnSpPr>
        <p:spPr>
          <a:xfrm>
            <a:off x="4158613" y="1695685"/>
            <a:ext cx="1550036" cy="93797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ector: angular 142">
            <a:extLst>
              <a:ext uri="{FF2B5EF4-FFF2-40B4-BE49-F238E27FC236}">
                <a16:creationId xmlns:a16="http://schemas.microsoft.com/office/drawing/2014/main" id="{8D7E1686-8B53-47EF-9D93-32E75A328AE1}"/>
              </a:ext>
            </a:extLst>
          </p:cNvPr>
          <p:cNvCxnSpPr>
            <a:cxnSpLocks/>
          </p:cNvCxnSpPr>
          <p:nvPr/>
        </p:nvCxnSpPr>
        <p:spPr>
          <a:xfrm flipV="1">
            <a:off x="4929188" y="2867025"/>
            <a:ext cx="779461" cy="424898"/>
          </a:xfrm>
          <a:prstGeom prst="bentConnector3">
            <a:avLst>
              <a:gd name="adj1" fmla="val -1935"/>
            </a:avLst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B99D4092-D55A-473C-ACEF-454A742E1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746"/>
            <a:ext cx="10515600" cy="268286"/>
          </a:xfrm>
        </p:spPr>
        <p:txBody>
          <a:bodyPr>
            <a:noAutofit/>
          </a:bodyPr>
          <a:lstStyle/>
          <a:p>
            <a:pPr algn="ctr"/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Procesos típicos de la Industria Láctea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53A13332-27BB-4439-A95A-53FCA6B69DCA}"/>
              </a:ext>
            </a:extLst>
          </p:cNvPr>
          <p:cNvSpPr/>
          <p:nvPr/>
        </p:nvSpPr>
        <p:spPr>
          <a:xfrm>
            <a:off x="806613" y="839181"/>
            <a:ext cx="856134" cy="1725269"/>
          </a:xfrm>
          <a:prstGeom prst="rightArrow">
            <a:avLst>
              <a:gd name="adj1" fmla="val 50000"/>
              <a:gd name="adj2" fmla="val 4661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/>
              <a:t>Leche Fresca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CD0F40EF-5439-47E6-9E3B-5FB95ACB0C67}"/>
              </a:ext>
            </a:extLst>
          </p:cNvPr>
          <p:cNvSpPr/>
          <p:nvPr/>
        </p:nvSpPr>
        <p:spPr>
          <a:xfrm>
            <a:off x="2422525" y="1149349"/>
            <a:ext cx="1730375" cy="10985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Pasteurización HTST/UHT continua, con enfriado y homogeneización en línea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8884799D-2211-4EC3-ABC0-FBD241B1584E}"/>
              </a:ext>
            </a:extLst>
          </p:cNvPr>
          <p:cNvSpPr/>
          <p:nvPr/>
        </p:nvSpPr>
        <p:spPr>
          <a:xfrm>
            <a:off x="5708649" y="1915681"/>
            <a:ext cx="1393825" cy="4641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Envasado aséptico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59155EB-6B0E-48A9-9FF4-B5FE8C37CC34}"/>
              </a:ext>
            </a:extLst>
          </p:cNvPr>
          <p:cNvSpPr/>
          <p:nvPr/>
        </p:nvSpPr>
        <p:spPr>
          <a:xfrm>
            <a:off x="5708649" y="2509836"/>
            <a:ext cx="1393825" cy="4760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Evaporación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7B5B82AA-58D8-464C-854D-C03C8461FD42}"/>
              </a:ext>
            </a:extLst>
          </p:cNvPr>
          <p:cNvSpPr/>
          <p:nvPr/>
        </p:nvSpPr>
        <p:spPr>
          <a:xfrm>
            <a:off x="3622670" y="5108223"/>
            <a:ext cx="1908656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Desnatado</a:t>
            </a: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27FC60E8-4EA3-4525-BF98-128291C8FF00}"/>
              </a:ext>
            </a:extLst>
          </p:cNvPr>
          <p:cNvSpPr/>
          <p:nvPr/>
        </p:nvSpPr>
        <p:spPr>
          <a:xfrm>
            <a:off x="7313610" y="3162142"/>
            <a:ext cx="1720849" cy="3698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Secado Spray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5FC0DDF6-90C2-4BF8-BF3D-C364F13329D6}"/>
              </a:ext>
            </a:extLst>
          </p:cNvPr>
          <p:cNvSpPr/>
          <p:nvPr/>
        </p:nvSpPr>
        <p:spPr>
          <a:xfrm>
            <a:off x="3531077" y="3291922"/>
            <a:ext cx="2079625" cy="10575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Proceso por Lotes</a:t>
            </a:r>
          </a:p>
          <a:p>
            <a:pPr algn="ctr"/>
            <a:r>
              <a:rPr lang="es-AR" sz="1200" dirty="0"/>
              <a:t>Mezcla, pasteurización, homogeneización y enfriado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36087900-A883-44CF-B916-FA666C2F56C3}"/>
              </a:ext>
            </a:extLst>
          </p:cNvPr>
          <p:cNvSpPr/>
          <p:nvPr/>
        </p:nvSpPr>
        <p:spPr>
          <a:xfrm>
            <a:off x="7339012" y="3633704"/>
            <a:ext cx="1730374" cy="3698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Cuajado, Corte, …, Maduración</a:t>
            </a: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33C18614-CBAC-4EBC-BA58-09B1CD85565A}"/>
              </a:ext>
            </a:extLst>
          </p:cNvPr>
          <p:cNvSpPr/>
          <p:nvPr/>
        </p:nvSpPr>
        <p:spPr>
          <a:xfrm>
            <a:off x="7334250" y="4136027"/>
            <a:ext cx="1720849" cy="3698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 err="1"/>
              <a:t>Cutivo</a:t>
            </a:r>
            <a:endParaRPr lang="es-AR" sz="1200" dirty="0"/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ACB6CED6-B8B7-4D83-B90F-325E6261ACE6}"/>
              </a:ext>
            </a:extLst>
          </p:cNvPr>
          <p:cNvSpPr/>
          <p:nvPr/>
        </p:nvSpPr>
        <p:spPr>
          <a:xfrm>
            <a:off x="7343774" y="6034086"/>
            <a:ext cx="1720849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Corte, batido, salado, …</a:t>
            </a: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34881BAC-D8EC-4F24-9C55-7A96EA921E33}"/>
              </a:ext>
            </a:extLst>
          </p:cNvPr>
          <p:cNvSpPr/>
          <p:nvPr/>
        </p:nvSpPr>
        <p:spPr>
          <a:xfrm>
            <a:off x="7343774" y="4636285"/>
            <a:ext cx="1720849" cy="3698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Burbujeo, agregados, enfriado, </a:t>
            </a:r>
            <a:r>
              <a:rPr lang="es-AR" sz="1200" dirty="0" err="1"/>
              <a:t>pinworking</a:t>
            </a:r>
            <a:r>
              <a:rPr lang="es-AR" sz="1200" dirty="0"/>
              <a:t>, …</a:t>
            </a:r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9DDF4226-D3B2-4E14-868A-03255BDE60B5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 flipV="1">
            <a:off x="1662747" y="1698624"/>
            <a:ext cx="759778" cy="3192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44F8F49E-8D39-4C0C-8CB4-DC5FA94A0108}"/>
              </a:ext>
            </a:extLst>
          </p:cNvPr>
          <p:cNvCxnSpPr>
            <a:cxnSpLocks/>
            <a:endCxn id="210" idx="1"/>
          </p:cNvCxnSpPr>
          <p:nvPr/>
        </p:nvCxnSpPr>
        <p:spPr>
          <a:xfrm>
            <a:off x="4161789" y="1694163"/>
            <a:ext cx="5708651" cy="15307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r 45">
            <a:extLst>
              <a:ext uri="{FF2B5EF4-FFF2-40B4-BE49-F238E27FC236}">
                <a16:creationId xmlns:a16="http://schemas.microsoft.com/office/drawing/2014/main" id="{2FBAD2C7-6388-44C5-AFF2-53224B599D94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4152900" y="1698624"/>
            <a:ext cx="5692140" cy="475217"/>
          </a:xfrm>
          <a:prstGeom prst="bentConnector3">
            <a:avLst>
              <a:gd name="adj1" fmla="val 70884"/>
            </a:avLst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: angular 48">
            <a:extLst>
              <a:ext uri="{FF2B5EF4-FFF2-40B4-BE49-F238E27FC236}">
                <a16:creationId xmlns:a16="http://schemas.microsoft.com/office/drawing/2014/main" id="{B9E24109-ECB4-4852-B2D7-8080BDA589E1}"/>
              </a:ext>
            </a:extLst>
          </p:cNvPr>
          <p:cNvCxnSpPr>
            <a:cxnSpLocks/>
            <a:stCxn id="24" idx="3"/>
            <a:endCxn id="32" idx="1"/>
          </p:cNvCxnSpPr>
          <p:nvPr/>
        </p:nvCxnSpPr>
        <p:spPr>
          <a:xfrm>
            <a:off x="5531326" y="5293167"/>
            <a:ext cx="1812448" cy="925863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20000"/>
                <a:lumOff val="8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0B09A552-B384-4018-920E-632667B05810}"/>
              </a:ext>
            </a:extLst>
          </p:cNvPr>
          <p:cNvCxnSpPr>
            <a:cxnSpLocks/>
            <a:endCxn id="298" idx="1"/>
          </p:cNvCxnSpPr>
          <p:nvPr/>
        </p:nvCxnSpPr>
        <p:spPr>
          <a:xfrm>
            <a:off x="7102474" y="2744927"/>
            <a:ext cx="2742566" cy="0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>
            <a:extLst>
              <a:ext uri="{FF2B5EF4-FFF2-40B4-BE49-F238E27FC236}">
                <a16:creationId xmlns:a16="http://schemas.microsoft.com/office/drawing/2014/main" id="{BB6F3111-18F3-4F20-88E2-CABD3F25E5B3}"/>
              </a:ext>
            </a:extLst>
          </p:cNvPr>
          <p:cNvCxnSpPr>
            <a:cxnSpLocks/>
          </p:cNvCxnSpPr>
          <p:nvPr/>
        </p:nvCxnSpPr>
        <p:spPr>
          <a:xfrm flipV="1">
            <a:off x="9044777" y="3346258"/>
            <a:ext cx="810581" cy="5068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de flecha 61">
            <a:extLst>
              <a:ext uri="{FF2B5EF4-FFF2-40B4-BE49-F238E27FC236}">
                <a16:creationId xmlns:a16="http://schemas.microsoft.com/office/drawing/2014/main" id="{5C717DF4-7699-46E6-ACB1-BF46BBE73B44}"/>
              </a:ext>
            </a:extLst>
          </p:cNvPr>
          <p:cNvCxnSpPr>
            <a:cxnSpLocks/>
          </p:cNvCxnSpPr>
          <p:nvPr/>
        </p:nvCxnSpPr>
        <p:spPr>
          <a:xfrm flipV="1">
            <a:off x="9059860" y="3818648"/>
            <a:ext cx="780417" cy="1102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de flecha 62">
            <a:extLst>
              <a:ext uri="{FF2B5EF4-FFF2-40B4-BE49-F238E27FC236}">
                <a16:creationId xmlns:a16="http://schemas.microsoft.com/office/drawing/2014/main" id="{2037337C-D338-47FE-8C65-65E13D9F3223}"/>
              </a:ext>
            </a:extLst>
          </p:cNvPr>
          <p:cNvCxnSpPr>
            <a:cxnSpLocks/>
            <a:stCxn id="30" idx="3"/>
            <a:endCxn id="307" idx="1"/>
          </p:cNvCxnSpPr>
          <p:nvPr/>
        </p:nvCxnSpPr>
        <p:spPr>
          <a:xfrm>
            <a:off x="9055099" y="4320971"/>
            <a:ext cx="789941" cy="7774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de flecha 63">
            <a:extLst>
              <a:ext uri="{FF2B5EF4-FFF2-40B4-BE49-F238E27FC236}">
                <a16:creationId xmlns:a16="http://schemas.microsoft.com/office/drawing/2014/main" id="{13170E18-BBCD-4684-A4E3-4CEBBEAB7421}"/>
              </a:ext>
            </a:extLst>
          </p:cNvPr>
          <p:cNvCxnSpPr>
            <a:cxnSpLocks/>
          </p:cNvCxnSpPr>
          <p:nvPr/>
        </p:nvCxnSpPr>
        <p:spPr>
          <a:xfrm flipV="1">
            <a:off x="9064623" y="4815225"/>
            <a:ext cx="789941" cy="2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de flecha 64">
            <a:extLst>
              <a:ext uri="{FF2B5EF4-FFF2-40B4-BE49-F238E27FC236}">
                <a16:creationId xmlns:a16="http://schemas.microsoft.com/office/drawing/2014/main" id="{447BF5DB-F08D-4881-8252-05C5DC8821BB}"/>
              </a:ext>
            </a:extLst>
          </p:cNvPr>
          <p:cNvCxnSpPr>
            <a:cxnSpLocks/>
            <a:stCxn id="32" idx="3"/>
            <a:endCxn id="319" idx="1"/>
          </p:cNvCxnSpPr>
          <p:nvPr/>
        </p:nvCxnSpPr>
        <p:spPr>
          <a:xfrm>
            <a:off x="9064623" y="6219030"/>
            <a:ext cx="780417" cy="3469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de flecha 65">
            <a:extLst>
              <a:ext uri="{FF2B5EF4-FFF2-40B4-BE49-F238E27FC236}">
                <a16:creationId xmlns:a16="http://schemas.microsoft.com/office/drawing/2014/main" id="{F1374678-A77D-4606-B16C-7FE76A71D9A7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5531326" y="5276525"/>
            <a:ext cx="4323238" cy="1664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: angular 69">
            <a:extLst>
              <a:ext uri="{FF2B5EF4-FFF2-40B4-BE49-F238E27FC236}">
                <a16:creationId xmlns:a16="http://schemas.microsoft.com/office/drawing/2014/main" id="{00868CFD-E3A4-4B31-9FEB-03F2F671EEE7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>
            <a:off x="4152900" y="1698624"/>
            <a:ext cx="1555749" cy="449134"/>
          </a:xfrm>
          <a:prstGeom prst="bentConnector3">
            <a:avLst>
              <a:gd name="adj1" fmla="val 71061"/>
            </a:avLst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de flecha 83">
            <a:extLst>
              <a:ext uri="{FF2B5EF4-FFF2-40B4-BE49-F238E27FC236}">
                <a16:creationId xmlns:a16="http://schemas.microsoft.com/office/drawing/2014/main" id="{BCF6E520-F2CF-4DB3-AA5E-04BF96713B8D}"/>
              </a:ext>
            </a:extLst>
          </p:cNvPr>
          <p:cNvCxnSpPr>
            <a:cxnSpLocks/>
            <a:stCxn id="124" idx="3"/>
          </p:cNvCxnSpPr>
          <p:nvPr/>
        </p:nvCxnSpPr>
        <p:spPr>
          <a:xfrm>
            <a:off x="1937369" y="4013130"/>
            <a:ext cx="1576245" cy="0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de flecha 89">
            <a:extLst>
              <a:ext uri="{FF2B5EF4-FFF2-40B4-BE49-F238E27FC236}">
                <a16:creationId xmlns:a16="http://schemas.microsoft.com/office/drawing/2014/main" id="{EDEC4212-4A7D-4B91-B3CC-CA9A25BE831D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4570890" y="4387604"/>
            <a:ext cx="6108" cy="72061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: angular 99">
            <a:extLst>
              <a:ext uri="{FF2B5EF4-FFF2-40B4-BE49-F238E27FC236}">
                <a16:creationId xmlns:a16="http://schemas.microsoft.com/office/drawing/2014/main" id="{3E44DF31-529A-4B69-A0EB-BFB3CE126CEB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7102474" y="1732332"/>
            <a:ext cx="241301" cy="415426"/>
          </a:xfrm>
          <a:prstGeom prst="bentConnector2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ector: angular 120">
            <a:extLst>
              <a:ext uri="{FF2B5EF4-FFF2-40B4-BE49-F238E27FC236}">
                <a16:creationId xmlns:a16="http://schemas.microsoft.com/office/drawing/2014/main" id="{B1F8CEC7-1B36-41C5-9DA5-618C8F42D232}"/>
              </a:ext>
            </a:extLst>
          </p:cNvPr>
          <p:cNvCxnSpPr>
            <a:cxnSpLocks/>
            <a:stCxn id="19" idx="3"/>
            <a:endCxn id="30" idx="1"/>
          </p:cNvCxnSpPr>
          <p:nvPr/>
        </p:nvCxnSpPr>
        <p:spPr>
          <a:xfrm>
            <a:off x="5610702" y="3820713"/>
            <a:ext cx="1723548" cy="50025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Flecha: a la derecha 123">
            <a:extLst>
              <a:ext uri="{FF2B5EF4-FFF2-40B4-BE49-F238E27FC236}">
                <a16:creationId xmlns:a16="http://schemas.microsoft.com/office/drawing/2014/main" id="{D7571C53-9BC9-4900-95C5-C9A53BDD9A43}"/>
              </a:ext>
            </a:extLst>
          </p:cNvPr>
          <p:cNvSpPr/>
          <p:nvPr/>
        </p:nvSpPr>
        <p:spPr>
          <a:xfrm>
            <a:off x="863600" y="3697514"/>
            <a:ext cx="1073769" cy="63123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00" dirty="0"/>
              <a:t>Saborizantes, aditivos, </a:t>
            </a:r>
            <a:r>
              <a:rPr lang="es-AR" sz="1000" dirty="0" err="1"/>
              <a:t>etc</a:t>
            </a:r>
            <a:endParaRPr lang="es-AR" sz="1000" dirty="0"/>
          </a:p>
        </p:txBody>
      </p:sp>
      <p:cxnSp>
        <p:nvCxnSpPr>
          <p:cNvPr id="170" name="Conector recto de flecha 169">
            <a:extLst>
              <a:ext uri="{FF2B5EF4-FFF2-40B4-BE49-F238E27FC236}">
                <a16:creationId xmlns:a16="http://schemas.microsoft.com/office/drawing/2014/main" id="{1938D604-2648-4369-B307-62A14E6D68CD}"/>
              </a:ext>
            </a:extLst>
          </p:cNvPr>
          <p:cNvCxnSpPr>
            <a:cxnSpLocks/>
            <a:stCxn id="19" idx="3"/>
            <a:endCxn id="28" idx="1"/>
          </p:cNvCxnSpPr>
          <p:nvPr/>
        </p:nvCxnSpPr>
        <p:spPr>
          <a:xfrm flipV="1">
            <a:off x="5610702" y="3818648"/>
            <a:ext cx="1728310" cy="2065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ector: angular 172">
            <a:extLst>
              <a:ext uri="{FF2B5EF4-FFF2-40B4-BE49-F238E27FC236}">
                <a16:creationId xmlns:a16="http://schemas.microsoft.com/office/drawing/2014/main" id="{A0FB2565-A0CC-4D08-8C0F-DAB5720D5ED2}"/>
              </a:ext>
            </a:extLst>
          </p:cNvPr>
          <p:cNvCxnSpPr>
            <a:cxnSpLocks/>
            <a:stCxn id="19" idx="3"/>
            <a:endCxn id="34" idx="1"/>
          </p:cNvCxnSpPr>
          <p:nvPr/>
        </p:nvCxnSpPr>
        <p:spPr>
          <a:xfrm>
            <a:off x="5610702" y="3820713"/>
            <a:ext cx="1733072" cy="1000516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ector: angular 180">
            <a:extLst>
              <a:ext uri="{FF2B5EF4-FFF2-40B4-BE49-F238E27FC236}">
                <a16:creationId xmlns:a16="http://schemas.microsoft.com/office/drawing/2014/main" id="{5EBDDBBA-8DD1-45AF-8229-1A0FF577B0F8}"/>
              </a:ext>
            </a:extLst>
          </p:cNvPr>
          <p:cNvCxnSpPr>
            <a:cxnSpLocks/>
            <a:stCxn id="24" idx="3"/>
            <a:endCxn id="317" idx="1"/>
          </p:cNvCxnSpPr>
          <p:nvPr/>
        </p:nvCxnSpPr>
        <p:spPr>
          <a:xfrm>
            <a:off x="5531326" y="5293167"/>
            <a:ext cx="4302601" cy="44908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ector: angular 190">
            <a:extLst>
              <a:ext uri="{FF2B5EF4-FFF2-40B4-BE49-F238E27FC236}">
                <a16:creationId xmlns:a16="http://schemas.microsoft.com/office/drawing/2014/main" id="{EC779E67-602E-4948-95CE-1F1331692875}"/>
              </a:ext>
            </a:extLst>
          </p:cNvPr>
          <p:cNvCxnSpPr>
            <a:cxnSpLocks/>
            <a:stCxn id="19" idx="3"/>
            <a:endCxn id="26" idx="1"/>
          </p:cNvCxnSpPr>
          <p:nvPr/>
        </p:nvCxnSpPr>
        <p:spPr>
          <a:xfrm flipV="1">
            <a:off x="5610702" y="3347086"/>
            <a:ext cx="1702908" cy="473627"/>
          </a:xfrm>
          <a:prstGeom prst="bentConnector3">
            <a:avLst>
              <a:gd name="adj1" fmla="val 50419"/>
            </a:avLst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ángulo: esquinas redondeadas 209">
            <a:extLst>
              <a:ext uri="{FF2B5EF4-FFF2-40B4-BE49-F238E27FC236}">
                <a16:creationId xmlns:a16="http://schemas.microsoft.com/office/drawing/2014/main" id="{AF7668EA-4352-432D-AB15-D8C11B7B9A7E}"/>
              </a:ext>
            </a:extLst>
          </p:cNvPr>
          <p:cNvSpPr/>
          <p:nvPr/>
        </p:nvSpPr>
        <p:spPr>
          <a:xfrm>
            <a:off x="9870440" y="1546751"/>
            <a:ext cx="1483360" cy="3254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Leche pasteurizada</a:t>
            </a:r>
          </a:p>
        </p:txBody>
      </p:sp>
      <p:cxnSp>
        <p:nvCxnSpPr>
          <p:cNvPr id="229" name="Conector: angular 228">
            <a:extLst>
              <a:ext uri="{FF2B5EF4-FFF2-40B4-BE49-F238E27FC236}">
                <a16:creationId xmlns:a16="http://schemas.microsoft.com/office/drawing/2014/main" id="{D86E4816-CD6B-4B68-BD4A-4D337984A2D0}"/>
              </a:ext>
            </a:extLst>
          </p:cNvPr>
          <p:cNvCxnSpPr>
            <a:cxnSpLocks/>
            <a:stCxn id="16" idx="3"/>
            <a:endCxn id="19" idx="0"/>
          </p:cNvCxnSpPr>
          <p:nvPr/>
        </p:nvCxnSpPr>
        <p:spPr>
          <a:xfrm>
            <a:off x="4152900" y="1698624"/>
            <a:ext cx="417990" cy="1593298"/>
          </a:xfrm>
          <a:prstGeom prst="bentConnector2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Rectángulo: esquinas redondeadas 278">
            <a:extLst>
              <a:ext uri="{FF2B5EF4-FFF2-40B4-BE49-F238E27FC236}">
                <a16:creationId xmlns:a16="http://schemas.microsoft.com/office/drawing/2014/main" id="{610B62E9-2CDD-421B-9424-672FD1B72B56}"/>
              </a:ext>
            </a:extLst>
          </p:cNvPr>
          <p:cNvSpPr/>
          <p:nvPr/>
        </p:nvSpPr>
        <p:spPr>
          <a:xfrm>
            <a:off x="9845040" y="2013703"/>
            <a:ext cx="1483360" cy="3254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Leche UHT</a:t>
            </a:r>
          </a:p>
        </p:txBody>
      </p:sp>
      <p:cxnSp>
        <p:nvCxnSpPr>
          <p:cNvPr id="294" name="Conector: angular 293">
            <a:extLst>
              <a:ext uri="{FF2B5EF4-FFF2-40B4-BE49-F238E27FC236}">
                <a16:creationId xmlns:a16="http://schemas.microsoft.com/office/drawing/2014/main" id="{6EE66BCE-A229-4147-87F7-1CBE0DA8AE30}"/>
              </a:ext>
            </a:extLst>
          </p:cNvPr>
          <p:cNvCxnSpPr>
            <a:cxnSpLocks/>
            <a:stCxn id="18" idx="3"/>
            <a:endCxn id="26" idx="0"/>
          </p:cNvCxnSpPr>
          <p:nvPr/>
        </p:nvCxnSpPr>
        <p:spPr>
          <a:xfrm>
            <a:off x="7102474" y="2747866"/>
            <a:ext cx="1071561" cy="414276"/>
          </a:xfrm>
          <a:prstGeom prst="bentConnector2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Rectángulo: esquinas redondeadas 297">
            <a:extLst>
              <a:ext uri="{FF2B5EF4-FFF2-40B4-BE49-F238E27FC236}">
                <a16:creationId xmlns:a16="http://schemas.microsoft.com/office/drawing/2014/main" id="{D257441F-6FE4-4D1D-BD98-D81DAF229947}"/>
              </a:ext>
            </a:extLst>
          </p:cNvPr>
          <p:cNvSpPr/>
          <p:nvPr/>
        </p:nvSpPr>
        <p:spPr>
          <a:xfrm>
            <a:off x="9845040" y="2582208"/>
            <a:ext cx="1483360" cy="3254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Leche condensada</a:t>
            </a:r>
          </a:p>
        </p:txBody>
      </p:sp>
      <p:sp>
        <p:nvSpPr>
          <p:cNvPr id="300" name="Rectángulo: esquinas redondeadas 299">
            <a:extLst>
              <a:ext uri="{FF2B5EF4-FFF2-40B4-BE49-F238E27FC236}">
                <a16:creationId xmlns:a16="http://schemas.microsoft.com/office/drawing/2014/main" id="{BB9A523D-F03C-4B28-AF55-B852A3586C1A}"/>
              </a:ext>
            </a:extLst>
          </p:cNvPr>
          <p:cNvSpPr/>
          <p:nvPr/>
        </p:nvSpPr>
        <p:spPr>
          <a:xfrm>
            <a:off x="9855358" y="3183539"/>
            <a:ext cx="1483360" cy="3254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Leche en polvo</a:t>
            </a:r>
          </a:p>
        </p:txBody>
      </p:sp>
      <p:sp>
        <p:nvSpPr>
          <p:cNvPr id="304" name="Rectángulo: esquinas redondeadas 303">
            <a:extLst>
              <a:ext uri="{FF2B5EF4-FFF2-40B4-BE49-F238E27FC236}">
                <a16:creationId xmlns:a16="http://schemas.microsoft.com/office/drawing/2014/main" id="{A160EC6E-7989-4F4A-BFDB-6DE2E477AF31}"/>
              </a:ext>
            </a:extLst>
          </p:cNvPr>
          <p:cNvSpPr/>
          <p:nvPr/>
        </p:nvSpPr>
        <p:spPr>
          <a:xfrm>
            <a:off x="9827577" y="3649325"/>
            <a:ext cx="1483360" cy="3254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Quesos</a:t>
            </a:r>
          </a:p>
        </p:txBody>
      </p:sp>
      <p:sp>
        <p:nvSpPr>
          <p:cNvPr id="307" name="Rectángulo: esquinas redondeadas 306">
            <a:extLst>
              <a:ext uri="{FF2B5EF4-FFF2-40B4-BE49-F238E27FC236}">
                <a16:creationId xmlns:a16="http://schemas.microsoft.com/office/drawing/2014/main" id="{1C4333DA-DEDD-4854-9BE0-10FF1CD866F2}"/>
              </a:ext>
            </a:extLst>
          </p:cNvPr>
          <p:cNvSpPr/>
          <p:nvPr/>
        </p:nvSpPr>
        <p:spPr>
          <a:xfrm>
            <a:off x="9845040" y="4166026"/>
            <a:ext cx="1483360" cy="3254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Yogurt</a:t>
            </a:r>
          </a:p>
        </p:txBody>
      </p:sp>
      <p:sp>
        <p:nvSpPr>
          <p:cNvPr id="312" name="Rectángulo: esquinas redondeadas 311">
            <a:extLst>
              <a:ext uri="{FF2B5EF4-FFF2-40B4-BE49-F238E27FC236}">
                <a16:creationId xmlns:a16="http://schemas.microsoft.com/office/drawing/2014/main" id="{C47025F4-5C62-4633-BB1C-F38239346D70}"/>
              </a:ext>
            </a:extLst>
          </p:cNvPr>
          <p:cNvSpPr/>
          <p:nvPr/>
        </p:nvSpPr>
        <p:spPr>
          <a:xfrm>
            <a:off x="9840277" y="4652506"/>
            <a:ext cx="1483360" cy="3254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Helados</a:t>
            </a:r>
          </a:p>
        </p:txBody>
      </p:sp>
      <p:sp>
        <p:nvSpPr>
          <p:cNvPr id="315" name="Rectángulo: esquinas redondeadas 314">
            <a:extLst>
              <a:ext uri="{FF2B5EF4-FFF2-40B4-BE49-F238E27FC236}">
                <a16:creationId xmlns:a16="http://schemas.microsoft.com/office/drawing/2014/main" id="{55863B80-1973-43CC-BF0F-92300B8A859C}"/>
              </a:ext>
            </a:extLst>
          </p:cNvPr>
          <p:cNvSpPr/>
          <p:nvPr/>
        </p:nvSpPr>
        <p:spPr>
          <a:xfrm>
            <a:off x="9840277" y="5113807"/>
            <a:ext cx="1483360" cy="3254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Leche descremada</a:t>
            </a:r>
          </a:p>
        </p:txBody>
      </p:sp>
      <p:sp>
        <p:nvSpPr>
          <p:cNvPr id="317" name="Rectángulo: esquinas redondeadas 316">
            <a:extLst>
              <a:ext uri="{FF2B5EF4-FFF2-40B4-BE49-F238E27FC236}">
                <a16:creationId xmlns:a16="http://schemas.microsoft.com/office/drawing/2014/main" id="{C20B166C-3C10-45F8-BF85-29AC8C9745AC}"/>
              </a:ext>
            </a:extLst>
          </p:cNvPr>
          <p:cNvSpPr/>
          <p:nvPr/>
        </p:nvSpPr>
        <p:spPr>
          <a:xfrm>
            <a:off x="9833927" y="5579529"/>
            <a:ext cx="1483360" cy="3254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Crema</a:t>
            </a:r>
          </a:p>
        </p:txBody>
      </p:sp>
      <p:sp>
        <p:nvSpPr>
          <p:cNvPr id="319" name="Rectángulo: esquinas redondeadas 318">
            <a:extLst>
              <a:ext uri="{FF2B5EF4-FFF2-40B4-BE49-F238E27FC236}">
                <a16:creationId xmlns:a16="http://schemas.microsoft.com/office/drawing/2014/main" id="{675B478F-352C-4EFD-A5F3-EDCA36E4BB50}"/>
              </a:ext>
            </a:extLst>
          </p:cNvPr>
          <p:cNvSpPr/>
          <p:nvPr/>
        </p:nvSpPr>
        <p:spPr>
          <a:xfrm>
            <a:off x="9845040" y="6059780"/>
            <a:ext cx="1483360" cy="3254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Manteca</a:t>
            </a:r>
          </a:p>
        </p:txBody>
      </p:sp>
      <p:pic>
        <p:nvPicPr>
          <p:cNvPr id="367" name="Imagen 366">
            <a:extLst>
              <a:ext uri="{FF2B5EF4-FFF2-40B4-BE49-F238E27FC236}">
                <a16:creationId xmlns:a16="http://schemas.microsoft.com/office/drawing/2014/main" id="{E280FEBF-A93E-458A-8D7A-2A63AD228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89" y="5801678"/>
            <a:ext cx="2470712" cy="617678"/>
          </a:xfrm>
          <a:prstGeom prst="rect">
            <a:avLst/>
          </a:prstGeom>
        </p:spPr>
      </p:pic>
      <p:cxnSp>
        <p:nvCxnSpPr>
          <p:cNvPr id="382" name="Conector recto 381">
            <a:extLst>
              <a:ext uri="{FF2B5EF4-FFF2-40B4-BE49-F238E27FC236}">
                <a16:creationId xmlns:a16="http://schemas.microsoft.com/office/drawing/2014/main" id="{37EFE1CC-7EF1-493E-A01A-2C73B0B666B0}"/>
              </a:ext>
            </a:extLst>
          </p:cNvPr>
          <p:cNvCxnSpPr/>
          <p:nvPr/>
        </p:nvCxnSpPr>
        <p:spPr>
          <a:xfrm>
            <a:off x="1937369" y="1732332"/>
            <a:ext cx="0" cy="1901372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Conector recto de flecha 383">
            <a:extLst>
              <a:ext uri="{FF2B5EF4-FFF2-40B4-BE49-F238E27FC236}">
                <a16:creationId xmlns:a16="http://schemas.microsoft.com/office/drawing/2014/main" id="{2EDCA4DA-E71B-4390-9EA1-1D5410D64E64}"/>
              </a:ext>
            </a:extLst>
          </p:cNvPr>
          <p:cNvCxnSpPr/>
          <p:nvPr/>
        </p:nvCxnSpPr>
        <p:spPr>
          <a:xfrm flipV="1">
            <a:off x="1937369" y="3633704"/>
            <a:ext cx="1576245" cy="15621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27CEB16B-521D-4E34-B764-4AB8E3639D2C}"/>
              </a:ext>
            </a:extLst>
          </p:cNvPr>
          <p:cNvSpPr txBox="1"/>
          <p:nvPr/>
        </p:nvSpPr>
        <p:spPr>
          <a:xfrm>
            <a:off x="561820" y="1652790"/>
            <a:ext cx="5445280" cy="849051"/>
          </a:xfrm>
          <a:prstGeom prst="rect">
            <a:avLst/>
          </a:prstGeom>
          <a:solidFill>
            <a:schemeClr val="bg1"/>
          </a:solidFill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0" tIns="108000" rIns="180000" bIns="108000" rtlCol="0">
            <a:spAutoFit/>
          </a:bodyPr>
          <a:lstStyle>
            <a:defPPr>
              <a:defRPr lang="es-AR"/>
            </a:defPPr>
            <a:lvl1pPr>
              <a:defRPr>
                <a:latin typeface="Roboto"/>
              </a:defRPr>
            </a:lvl1pPr>
          </a:lstStyle>
          <a:p>
            <a:pPr>
              <a:spcAft>
                <a:spcPts val="600"/>
              </a:spcAft>
            </a:pPr>
            <a:r>
              <a:rPr lang="es-AR" dirty="0">
                <a:hlinkClick r:id="rId3"/>
              </a:rPr>
              <a:t>FT15-A</a:t>
            </a:r>
            <a:r>
              <a:rPr lang="es-AR" dirty="0"/>
              <a:t> Separador centrífugo de crema</a:t>
            </a:r>
          </a:p>
          <a:p>
            <a:pPr>
              <a:spcAft>
                <a:spcPts val="600"/>
              </a:spcAft>
            </a:pPr>
            <a:r>
              <a:rPr lang="es-AR" dirty="0">
                <a:hlinkClick r:id="rId4"/>
              </a:rPr>
              <a:t>FT21-A</a:t>
            </a:r>
            <a:r>
              <a:rPr lang="es-AR" dirty="0"/>
              <a:t> Mantequera y accesorios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7343200-4DD9-4F16-A115-A342608494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778" y="2973071"/>
            <a:ext cx="1511021" cy="151839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9998A4A-FA30-473F-B1C6-4070519303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899" y="2968518"/>
            <a:ext cx="1942174" cy="1487150"/>
          </a:xfrm>
          <a:prstGeom prst="rect">
            <a:avLst/>
          </a:prstGeom>
        </p:spPr>
      </p:pic>
      <p:pic>
        <p:nvPicPr>
          <p:cNvPr id="4" name="Picture 2" descr="armfield">
            <a:extLst>
              <a:ext uri="{FF2B5EF4-FFF2-40B4-BE49-F238E27FC236}">
                <a16:creationId xmlns:a16="http://schemas.microsoft.com/office/drawing/2014/main" id="{8F27DBE8-1626-4314-A587-FBC926972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700" y="5927835"/>
            <a:ext cx="1607874" cy="370673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97687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BC814C7-5FC9-40C1-95E5-44487E0799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0" t="7958" r="-146" b="13143"/>
          <a:stretch/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2536C8B-A532-4ECB-BA4C-D70A1E2E7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544" y="470578"/>
            <a:ext cx="11087099" cy="600254"/>
          </a:xfrm>
          <a:gradFill>
            <a:gsLst>
              <a:gs pos="1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52400" dist="177800" dir="3240000" algn="ctr" rotWithShape="0">
              <a:srgbClr val="000000">
                <a:alpha val="47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s-AR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Procesamiento Básico de Lácteos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2965F8-A6A0-46D5-BE1E-E920A62EE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9616"/>
            <a:ext cx="9144000" cy="1058183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4E1540C-8D66-4FBB-BAAA-530AFAC76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52" y="5601028"/>
            <a:ext cx="4232727" cy="1058182"/>
          </a:xfrm>
          <a:prstGeom prst="rect">
            <a:avLst/>
          </a:prstGeom>
        </p:spPr>
      </p:pic>
      <p:pic>
        <p:nvPicPr>
          <p:cNvPr id="1026" name="Picture 2" descr="armfield">
            <a:extLst>
              <a:ext uri="{FF2B5EF4-FFF2-40B4-BE49-F238E27FC236}">
                <a16:creationId xmlns:a16="http://schemas.microsoft.com/office/drawing/2014/main" id="{566A5B39-79DA-4991-A81E-4D8B85951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179" y="5686661"/>
            <a:ext cx="3847193" cy="88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082A69F3-1B73-4D1F-83B1-A08724EC7C0B}"/>
              </a:ext>
            </a:extLst>
          </p:cNvPr>
          <p:cNvSpPr txBox="1">
            <a:spLocks/>
          </p:cNvSpPr>
          <p:nvPr/>
        </p:nvSpPr>
        <p:spPr>
          <a:xfrm>
            <a:off x="756544" y="1270172"/>
            <a:ext cx="11087099" cy="600254"/>
          </a:xfrm>
          <a:prstGeom prst="rect">
            <a:avLst/>
          </a:prstGeom>
          <a:gradFill>
            <a:gsLst>
              <a:gs pos="1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52400" dist="177800" dir="3240000" algn="ctr" rotWithShape="0">
              <a:srgbClr val="000000">
                <a:alpha val="47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de Laboratorio de Tipo Escolar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69C5221-2C11-441E-9D09-5C02B6A86EB2}"/>
              </a:ext>
            </a:extLst>
          </p:cNvPr>
          <p:cNvSpPr txBox="1">
            <a:spLocks/>
          </p:cNvSpPr>
          <p:nvPr/>
        </p:nvSpPr>
        <p:spPr>
          <a:xfrm>
            <a:off x="756544" y="2055375"/>
            <a:ext cx="11087099" cy="600254"/>
          </a:xfrm>
          <a:prstGeom prst="rect">
            <a:avLst/>
          </a:prstGeom>
          <a:gradFill>
            <a:gsLst>
              <a:gs pos="1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52400" dist="177800" dir="3240000" algn="ctr" rotWithShape="0">
              <a:srgbClr val="000000">
                <a:alpha val="47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equipos de </a:t>
            </a:r>
            <a:r>
              <a:rPr lang="es-AR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Armfield</a:t>
            </a:r>
            <a:r>
              <a:rPr lang="es-AR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Ltd</a:t>
            </a:r>
            <a:endParaRPr lang="es-AR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806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">
        <p:fade/>
      </p:transition>
    </mc:Choice>
    <mc:Fallback xmlns="">
      <p:transition spd="med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2" name="Conector recto 171">
            <a:extLst>
              <a:ext uri="{FF2B5EF4-FFF2-40B4-BE49-F238E27FC236}">
                <a16:creationId xmlns:a16="http://schemas.microsoft.com/office/drawing/2014/main" id="{E5753D54-CDB1-4C0B-AFB6-498201EAEE59}"/>
              </a:ext>
            </a:extLst>
          </p:cNvPr>
          <p:cNvCxnSpPr>
            <a:stCxn id="15" idx="3"/>
          </p:cNvCxnSpPr>
          <p:nvPr/>
        </p:nvCxnSpPr>
        <p:spPr>
          <a:xfrm flipV="1">
            <a:off x="1538923" y="1589499"/>
            <a:ext cx="725845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B99D4092-D55A-473C-ACEF-454A742E1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746"/>
            <a:ext cx="10515600" cy="268286"/>
          </a:xfrm>
        </p:spPr>
        <p:txBody>
          <a:bodyPr>
            <a:noAutofit/>
          </a:bodyPr>
          <a:lstStyle/>
          <a:p>
            <a:pPr algn="ctr"/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Procesos Básicos Simplificados de la Industria Láctea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53A13332-27BB-4439-A95A-53FCA6B69DCA}"/>
              </a:ext>
            </a:extLst>
          </p:cNvPr>
          <p:cNvSpPr/>
          <p:nvPr/>
        </p:nvSpPr>
        <p:spPr>
          <a:xfrm>
            <a:off x="682789" y="726865"/>
            <a:ext cx="856134" cy="1725269"/>
          </a:xfrm>
          <a:prstGeom prst="rightArrow">
            <a:avLst>
              <a:gd name="adj1" fmla="val 50000"/>
              <a:gd name="adj2" fmla="val 46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/>
              <a:t>Leche Fresca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7B5B82AA-58D8-464C-854D-C03C8461FD42}"/>
              </a:ext>
            </a:extLst>
          </p:cNvPr>
          <p:cNvSpPr/>
          <p:nvPr/>
        </p:nvSpPr>
        <p:spPr>
          <a:xfrm>
            <a:off x="1310440" y="3401001"/>
            <a:ext cx="1908656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Desnatado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5FC0DDF6-90C2-4BF8-BF3D-C364F13329D6}"/>
              </a:ext>
            </a:extLst>
          </p:cNvPr>
          <p:cNvSpPr/>
          <p:nvPr/>
        </p:nvSpPr>
        <p:spPr>
          <a:xfrm>
            <a:off x="4768141" y="3041179"/>
            <a:ext cx="1908656" cy="10566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/>
              <a:t>Pasteurización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36087900-A883-44CF-B916-FA666C2F56C3}"/>
              </a:ext>
            </a:extLst>
          </p:cNvPr>
          <p:cNvSpPr/>
          <p:nvPr/>
        </p:nvSpPr>
        <p:spPr>
          <a:xfrm>
            <a:off x="7869365" y="1404100"/>
            <a:ext cx="1730374" cy="37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Cuajado, Corte, …, Maduración</a:t>
            </a: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ACB6CED6-B8B7-4D83-B90F-325E6261ACE6}"/>
              </a:ext>
            </a:extLst>
          </p:cNvPr>
          <p:cNvSpPr/>
          <p:nvPr/>
        </p:nvSpPr>
        <p:spPr>
          <a:xfrm>
            <a:off x="7878890" y="5364100"/>
            <a:ext cx="1720849" cy="37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Corte, batido, salado, …</a:t>
            </a:r>
          </a:p>
        </p:txBody>
      </p:sp>
      <p:cxnSp>
        <p:nvCxnSpPr>
          <p:cNvPr id="66" name="Conector recto de flecha 65">
            <a:extLst>
              <a:ext uri="{FF2B5EF4-FFF2-40B4-BE49-F238E27FC236}">
                <a16:creationId xmlns:a16="http://schemas.microsoft.com/office/drawing/2014/main" id="{F1374678-A77D-4606-B16C-7FE76A71D9A7}"/>
              </a:ext>
            </a:extLst>
          </p:cNvPr>
          <p:cNvCxnSpPr>
            <a:cxnSpLocks/>
            <a:stCxn id="24" idx="3"/>
            <a:endCxn id="19" idx="1"/>
          </p:cNvCxnSpPr>
          <p:nvPr/>
        </p:nvCxnSpPr>
        <p:spPr>
          <a:xfrm flipV="1">
            <a:off x="3219096" y="3569500"/>
            <a:ext cx="1549045" cy="16445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Rectángulo: esquinas redondeadas 303">
            <a:extLst>
              <a:ext uri="{FF2B5EF4-FFF2-40B4-BE49-F238E27FC236}">
                <a16:creationId xmlns:a16="http://schemas.microsoft.com/office/drawing/2014/main" id="{A160EC6E-7989-4F4A-BFDB-6DE2E477AF31}"/>
              </a:ext>
            </a:extLst>
          </p:cNvPr>
          <p:cNvSpPr/>
          <p:nvPr/>
        </p:nvSpPr>
        <p:spPr>
          <a:xfrm>
            <a:off x="10131370" y="1404100"/>
            <a:ext cx="1483360" cy="370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Quesos</a:t>
            </a:r>
          </a:p>
        </p:txBody>
      </p:sp>
      <p:pic>
        <p:nvPicPr>
          <p:cNvPr id="367" name="Imagen 366">
            <a:extLst>
              <a:ext uri="{FF2B5EF4-FFF2-40B4-BE49-F238E27FC236}">
                <a16:creationId xmlns:a16="http://schemas.microsoft.com/office/drawing/2014/main" id="{E280FEBF-A93E-458A-8D7A-2A63AD228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89" y="5801678"/>
            <a:ext cx="2470712" cy="617678"/>
          </a:xfrm>
          <a:prstGeom prst="rect">
            <a:avLst/>
          </a:prstGeom>
        </p:spPr>
      </p:pic>
      <p:sp>
        <p:nvSpPr>
          <p:cNvPr id="75" name="Rectángulo: esquinas redondeadas 74">
            <a:extLst>
              <a:ext uri="{FF2B5EF4-FFF2-40B4-BE49-F238E27FC236}">
                <a16:creationId xmlns:a16="http://schemas.microsoft.com/office/drawing/2014/main" id="{185E5D2B-0CC6-4B5D-9012-9A71D5ABD6BB}"/>
              </a:ext>
            </a:extLst>
          </p:cNvPr>
          <p:cNvSpPr/>
          <p:nvPr/>
        </p:nvSpPr>
        <p:spPr>
          <a:xfrm>
            <a:off x="10131370" y="2394100"/>
            <a:ext cx="1483360" cy="370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Leche Homogeneizada</a:t>
            </a:r>
          </a:p>
        </p:txBody>
      </p:sp>
      <p:sp>
        <p:nvSpPr>
          <p:cNvPr id="76" name="Rectángulo: esquinas redondeadas 75">
            <a:extLst>
              <a:ext uri="{FF2B5EF4-FFF2-40B4-BE49-F238E27FC236}">
                <a16:creationId xmlns:a16="http://schemas.microsoft.com/office/drawing/2014/main" id="{0D7DE9EB-DEB8-4086-A537-07A5C29C7F24}"/>
              </a:ext>
            </a:extLst>
          </p:cNvPr>
          <p:cNvSpPr/>
          <p:nvPr/>
        </p:nvSpPr>
        <p:spPr>
          <a:xfrm>
            <a:off x="10131370" y="3384100"/>
            <a:ext cx="1483360" cy="370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Leche Pasteurizada</a:t>
            </a:r>
          </a:p>
        </p:txBody>
      </p:sp>
      <p:sp>
        <p:nvSpPr>
          <p:cNvPr id="77" name="Rectángulo: esquinas redondeadas 76">
            <a:extLst>
              <a:ext uri="{FF2B5EF4-FFF2-40B4-BE49-F238E27FC236}">
                <a16:creationId xmlns:a16="http://schemas.microsoft.com/office/drawing/2014/main" id="{967D33AA-5920-4DAD-9837-6EC01A182FE7}"/>
              </a:ext>
            </a:extLst>
          </p:cNvPr>
          <p:cNvSpPr/>
          <p:nvPr/>
        </p:nvSpPr>
        <p:spPr>
          <a:xfrm>
            <a:off x="10131370" y="4374100"/>
            <a:ext cx="1483360" cy="370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Leche en Polvo</a:t>
            </a:r>
          </a:p>
        </p:txBody>
      </p:sp>
      <p:sp>
        <p:nvSpPr>
          <p:cNvPr id="78" name="Rectángulo: esquinas redondeadas 77">
            <a:extLst>
              <a:ext uri="{FF2B5EF4-FFF2-40B4-BE49-F238E27FC236}">
                <a16:creationId xmlns:a16="http://schemas.microsoft.com/office/drawing/2014/main" id="{26FCB703-787E-4F77-AE94-4F406DE22D41}"/>
              </a:ext>
            </a:extLst>
          </p:cNvPr>
          <p:cNvSpPr/>
          <p:nvPr/>
        </p:nvSpPr>
        <p:spPr>
          <a:xfrm>
            <a:off x="10182170" y="5364100"/>
            <a:ext cx="1483360" cy="370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Manteca</a:t>
            </a:r>
          </a:p>
        </p:txBody>
      </p:sp>
      <p:sp>
        <p:nvSpPr>
          <p:cNvPr id="86" name="Rectángulo: esquinas redondeadas 85">
            <a:extLst>
              <a:ext uri="{FF2B5EF4-FFF2-40B4-BE49-F238E27FC236}">
                <a16:creationId xmlns:a16="http://schemas.microsoft.com/office/drawing/2014/main" id="{F43BF5C8-E98B-43E1-BB45-F2671CB26423}"/>
              </a:ext>
            </a:extLst>
          </p:cNvPr>
          <p:cNvSpPr/>
          <p:nvPr/>
        </p:nvSpPr>
        <p:spPr>
          <a:xfrm>
            <a:off x="7878890" y="2394100"/>
            <a:ext cx="1730374" cy="37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Homogeneizado por presión</a:t>
            </a:r>
          </a:p>
        </p:txBody>
      </p:sp>
      <p:sp>
        <p:nvSpPr>
          <p:cNvPr id="87" name="Rectángulo: esquinas redondeadas 86">
            <a:extLst>
              <a:ext uri="{FF2B5EF4-FFF2-40B4-BE49-F238E27FC236}">
                <a16:creationId xmlns:a16="http://schemas.microsoft.com/office/drawing/2014/main" id="{7C70310F-623A-44D0-BDEB-46B400265CB5}"/>
              </a:ext>
            </a:extLst>
          </p:cNvPr>
          <p:cNvSpPr/>
          <p:nvPr/>
        </p:nvSpPr>
        <p:spPr>
          <a:xfrm>
            <a:off x="7878890" y="4374100"/>
            <a:ext cx="1730374" cy="37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Secado Spray</a:t>
            </a:r>
          </a:p>
        </p:txBody>
      </p:sp>
      <p:cxnSp>
        <p:nvCxnSpPr>
          <p:cNvPr id="108" name="Conector recto de flecha 107">
            <a:extLst>
              <a:ext uri="{FF2B5EF4-FFF2-40B4-BE49-F238E27FC236}">
                <a16:creationId xmlns:a16="http://schemas.microsoft.com/office/drawing/2014/main" id="{2EA6956F-8E93-407C-987A-15062B13A8F5}"/>
              </a:ext>
            </a:extLst>
          </p:cNvPr>
          <p:cNvCxnSpPr>
            <a:stCxn id="28" idx="3"/>
            <a:endCxn id="304" idx="1"/>
          </p:cNvCxnSpPr>
          <p:nvPr/>
        </p:nvCxnSpPr>
        <p:spPr>
          <a:xfrm>
            <a:off x="9599739" y="1589500"/>
            <a:ext cx="5316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recto de flecha 109">
            <a:extLst>
              <a:ext uri="{FF2B5EF4-FFF2-40B4-BE49-F238E27FC236}">
                <a16:creationId xmlns:a16="http://schemas.microsoft.com/office/drawing/2014/main" id="{E760EDD2-DAD2-49C1-B62E-6BC6FE0FDD51}"/>
              </a:ext>
            </a:extLst>
          </p:cNvPr>
          <p:cNvCxnSpPr>
            <a:stCxn id="86" idx="3"/>
            <a:endCxn id="75" idx="1"/>
          </p:cNvCxnSpPr>
          <p:nvPr/>
        </p:nvCxnSpPr>
        <p:spPr>
          <a:xfrm>
            <a:off x="9609264" y="2579500"/>
            <a:ext cx="52210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recto de flecha 112">
            <a:extLst>
              <a:ext uri="{FF2B5EF4-FFF2-40B4-BE49-F238E27FC236}">
                <a16:creationId xmlns:a16="http://schemas.microsoft.com/office/drawing/2014/main" id="{39280B0C-2C02-48C8-8520-4E59C300E581}"/>
              </a:ext>
            </a:extLst>
          </p:cNvPr>
          <p:cNvCxnSpPr>
            <a:stCxn id="87" idx="3"/>
            <a:endCxn id="77" idx="1"/>
          </p:cNvCxnSpPr>
          <p:nvPr/>
        </p:nvCxnSpPr>
        <p:spPr>
          <a:xfrm>
            <a:off x="9609264" y="4559500"/>
            <a:ext cx="52210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ector recto de flecha 116">
            <a:extLst>
              <a:ext uri="{FF2B5EF4-FFF2-40B4-BE49-F238E27FC236}">
                <a16:creationId xmlns:a16="http://schemas.microsoft.com/office/drawing/2014/main" id="{A1A46006-25BD-4A20-987C-03F60C61FADF}"/>
              </a:ext>
            </a:extLst>
          </p:cNvPr>
          <p:cNvCxnSpPr>
            <a:stCxn id="32" idx="3"/>
            <a:endCxn id="78" idx="1"/>
          </p:cNvCxnSpPr>
          <p:nvPr/>
        </p:nvCxnSpPr>
        <p:spPr>
          <a:xfrm>
            <a:off x="9599739" y="5549500"/>
            <a:ext cx="5824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 recto 125">
            <a:extLst>
              <a:ext uri="{FF2B5EF4-FFF2-40B4-BE49-F238E27FC236}">
                <a16:creationId xmlns:a16="http://schemas.microsoft.com/office/drawing/2014/main" id="{1EB23ABF-805F-4B30-B2C5-3BFCD2BC024A}"/>
              </a:ext>
            </a:extLst>
          </p:cNvPr>
          <p:cNvCxnSpPr>
            <a:cxnSpLocks/>
          </p:cNvCxnSpPr>
          <p:nvPr/>
        </p:nvCxnSpPr>
        <p:spPr>
          <a:xfrm flipV="1">
            <a:off x="1538923" y="1589500"/>
            <a:ext cx="2058353" cy="1"/>
          </a:xfrm>
          <a:prstGeom prst="line">
            <a:avLst/>
          </a:prstGeom>
          <a:ln w="38100">
            <a:solidFill>
              <a:srgbClr val="6E92D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recto de flecha 128">
            <a:extLst>
              <a:ext uri="{FF2B5EF4-FFF2-40B4-BE49-F238E27FC236}">
                <a16:creationId xmlns:a16="http://schemas.microsoft.com/office/drawing/2014/main" id="{275F0E59-9F19-4D6F-AD16-02F4AAEB7B6A}"/>
              </a:ext>
            </a:extLst>
          </p:cNvPr>
          <p:cNvCxnSpPr>
            <a:cxnSpLocks/>
          </p:cNvCxnSpPr>
          <p:nvPr/>
        </p:nvCxnSpPr>
        <p:spPr>
          <a:xfrm>
            <a:off x="3599180" y="1589500"/>
            <a:ext cx="0" cy="1988457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ector recto de flecha 130">
            <a:extLst>
              <a:ext uri="{FF2B5EF4-FFF2-40B4-BE49-F238E27FC236}">
                <a16:creationId xmlns:a16="http://schemas.microsoft.com/office/drawing/2014/main" id="{9B097F79-A79C-419D-8F08-DC3C3297CFE2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4003675" y="1589500"/>
            <a:ext cx="3865690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ector recto 134">
            <a:extLst>
              <a:ext uri="{FF2B5EF4-FFF2-40B4-BE49-F238E27FC236}">
                <a16:creationId xmlns:a16="http://schemas.microsoft.com/office/drawing/2014/main" id="{6C5A0874-5974-484D-A931-5AA7A9001474}"/>
              </a:ext>
            </a:extLst>
          </p:cNvPr>
          <p:cNvCxnSpPr/>
          <p:nvPr/>
        </p:nvCxnSpPr>
        <p:spPr>
          <a:xfrm>
            <a:off x="4003675" y="1589500"/>
            <a:ext cx="0" cy="198000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ector recto de flecha 139">
            <a:extLst>
              <a:ext uri="{FF2B5EF4-FFF2-40B4-BE49-F238E27FC236}">
                <a16:creationId xmlns:a16="http://schemas.microsoft.com/office/drawing/2014/main" id="{8CDE8AC9-4DA4-4198-B949-546F0A6668C5}"/>
              </a:ext>
            </a:extLst>
          </p:cNvPr>
          <p:cNvCxnSpPr>
            <a:cxnSpLocks/>
            <a:stCxn id="19" idx="3"/>
            <a:endCxn id="76" idx="1"/>
          </p:cNvCxnSpPr>
          <p:nvPr/>
        </p:nvCxnSpPr>
        <p:spPr>
          <a:xfrm>
            <a:off x="6676797" y="3569500"/>
            <a:ext cx="345457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ector recto 144">
            <a:extLst>
              <a:ext uri="{FF2B5EF4-FFF2-40B4-BE49-F238E27FC236}">
                <a16:creationId xmlns:a16="http://schemas.microsoft.com/office/drawing/2014/main" id="{028524F0-A636-4500-8F6D-0E1C6D3CF287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2264768" y="3770889"/>
            <a:ext cx="0" cy="17786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ector recto de flecha 146">
            <a:extLst>
              <a:ext uri="{FF2B5EF4-FFF2-40B4-BE49-F238E27FC236}">
                <a16:creationId xmlns:a16="http://schemas.microsoft.com/office/drawing/2014/main" id="{840CBAD7-3F57-416A-A290-4DD5D406BF51}"/>
              </a:ext>
            </a:extLst>
          </p:cNvPr>
          <p:cNvCxnSpPr>
            <a:endCxn id="32" idx="1"/>
          </p:cNvCxnSpPr>
          <p:nvPr/>
        </p:nvCxnSpPr>
        <p:spPr>
          <a:xfrm>
            <a:off x="2264768" y="5549500"/>
            <a:ext cx="561412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ector recto de flecha 154">
            <a:extLst>
              <a:ext uri="{FF2B5EF4-FFF2-40B4-BE49-F238E27FC236}">
                <a16:creationId xmlns:a16="http://schemas.microsoft.com/office/drawing/2014/main" id="{76AA837D-EBC4-4BC6-9180-51464B611AD7}"/>
              </a:ext>
            </a:extLst>
          </p:cNvPr>
          <p:cNvCxnSpPr>
            <a:cxnSpLocks/>
            <a:endCxn id="86" idx="1"/>
          </p:cNvCxnSpPr>
          <p:nvPr/>
        </p:nvCxnSpPr>
        <p:spPr>
          <a:xfrm>
            <a:off x="7360920" y="2579500"/>
            <a:ext cx="51797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ctor recto de flecha 175">
            <a:extLst>
              <a:ext uri="{FF2B5EF4-FFF2-40B4-BE49-F238E27FC236}">
                <a16:creationId xmlns:a16="http://schemas.microsoft.com/office/drawing/2014/main" id="{56306046-5B69-4C02-AB91-A6BD9891C5D3}"/>
              </a:ext>
            </a:extLst>
          </p:cNvPr>
          <p:cNvCxnSpPr>
            <a:cxnSpLocks/>
          </p:cNvCxnSpPr>
          <p:nvPr/>
        </p:nvCxnSpPr>
        <p:spPr>
          <a:xfrm flipV="1">
            <a:off x="7351395" y="4536377"/>
            <a:ext cx="517970" cy="66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ector recto 163">
            <a:extLst>
              <a:ext uri="{FF2B5EF4-FFF2-40B4-BE49-F238E27FC236}">
                <a16:creationId xmlns:a16="http://schemas.microsoft.com/office/drawing/2014/main" id="{7874BE0B-61DD-490A-B112-9E35D62994F0}"/>
              </a:ext>
            </a:extLst>
          </p:cNvPr>
          <p:cNvCxnSpPr>
            <a:cxnSpLocks/>
          </p:cNvCxnSpPr>
          <p:nvPr/>
        </p:nvCxnSpPr>
        <p:spPr>
          <a:xfrm>
            <a:off x="7356158" y="2579500"/>
            <a:ext cx="0" cy="9899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ector recto 165">
            <a:extLst>
              <a:ext uri="{FF2B5EF4-FFF2-40B4-BE49-F238E27FC236}">
                <a16:creationId xmlns:a16="http://schemas.microsoft.com/office/drawing/2014/main" id="{0AF59175-A9A9-4E84-ABF5-320D275D8539}"/>
              </a:ext>
            </a:extLst>
          </p:cNvPr>
          <p:cNvCxnSpPr/>
          <p:nvPr/>
        </p:nvCxnSpPr>
        <p:spPr>
          <a:xfrm flipV="1">
            <a:off x="7356784" y="3553056"/>
            <a:ext cx="0" cy="990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ector recto de flecha 168">
            <a:extLst>
              <a:ext uri="{FF2B5EF4-FFF2-40B4-BE49-F238E27FC236}">
                <a16:creationId xmlns:a16="http://schemas.microsoft.com/office/drawing/2014/main" id="{36038651-ACE0-46E4-A095-0770E308F3EC}"/>
              </a:ext>
            </a:extLst>
          </p:cNvPr>
          <p:cNvCxnSpPr>
            <a:endCxn id="24" idx="0"/>
          </p:cNvCxnSpPr>
          <p:nvPr/>
        </p:nvCxnSpPr>
        <p:spPr>
          <a:xfrm>
            <a:off x="2264768" y="1589499"/>
            <a:ext cx="0" cy="18115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ector recto 174">
            <a:extLst>
              <a:ext uri="{FF2B5EF4-FFF2-40B4-BE49-F238E27FC236}">
                <a16:creationId xmlns:a16="http://schemas.microsoft.com/office/drawing/2014/main" id="{F4713443-DF47-42F3-B7E9-FA24CC52D3A6}"/>
              </a:ext>
            </a:extLst>
          </p:cNvPr>
          <p:cNvCxnSpPr>
            <a:stCxn id="24" idx="3"/>
          </p:cNvCxnSpPr>
          <p:nvPr/>
        </p:nvCxnSpPr>
        <p:spPr>
          <a:xfrm>
            <a:off x="3219096" y="3585945"/>
            <a:ext cx="784579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rmfield">
            <a:extLst>
              <a:ext uri="{FF2B5EF4-FFF2-40B4-BE49-F238E27FC236}">
                <a16:creationId xmlns:a16="http://schemas.microsoft.com/office/drawing/2014/main" id="{FEBF58B7-8454-4E26-85E9-AF6C0E427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700" y="5927835"/>
            <a:ext cx="1607874" cy="370673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63303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0">
        <p:fade/>
      </p:transition>
    </mc:Choice>
    <mc:Fallback xmlns="">
      <p:transition spd="med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25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2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25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7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7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925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75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75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17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75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25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7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25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25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25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825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7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925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2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24" grpId="0" animBg="1"/>
      <p:bldP spid="19" grpId="0" animBg="1"/>
      <p:bldP spid="28" grpId="0" animBg="1"/>
      <p:bldP spid="32" grpId="0" animBg="1"/>
      <p:bldP spid="304" grpId="0" animBg="1"/>
      <p:bldP spid="75" grpId="0" animBg="1"/>
      <p:bldP spid="76" grpId="0" animBg="1"/>
      <p:bldP spid="77" grpId="0" animBg="1"/>
      <p:bldP spid="78" grpId="0" animBg="1"/>
      <p:bldP spid="86" grpId="0" animBg="1"/>
      <p:bldP spid="8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727</Words>
  <Application>Microsoft Office PowerPoint</Application>
  <PresentationFormat>Panorámica</PresentationFormat>
  <Paragraphs>194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Roboto</vt:lpstr>
      <vt:lpstr>Tema de Office</vt:lpstr>
      <vt:lpstr>Investigación, Desarrollo, Enseñanza y Práctica de Técnicas de la Industria Láctea</vt:lpstr>
      <vt:lpstr>Procesos típicos de la Industria Láctea</vt:lpstr>
      <vt:lpstr>Procesamiento de Lácteos</vt:lpstr>
      <vt:lpstr>Procesos típicos de la Industria Láctea</vt:lpstr>
      <vt:lpstr>Procesos típicos de la Industria Láctea</vt:lpstr>
      <vt:lpstr>Procesos típicos de la Industria Láctea</vt:lpstr>
      <vt:lpstr>Procesos típicos de la Industria Láctea</vt:lpstr>
      <vt:lpstr>Procesamiento Básico de Lácteos</vt:lpstr>
      <vt:lpstr>Procesos Básicos Simplificados de la Industria Láctea</vt:lpstr>
      <vt:lpstr>Procesos Básicos Simplificados de la Industria Láctea</vt:lpstr>
      <vt:lpstr>Procesos Básicos Simplificados de la Industria Láctea</vt:lpstr>
      <vt:lpstr>Procesos Básicos Simplificados de la Industria Láctea</vt:lpstr>
      <vt:lpstr>Procesos típicos de la Industria Láctea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completo de Enseñanza y Práctica sobre Técnicas de la Industria Láctea</dc:title>
  <dc:creator>sergio</dc:creator>
  <cp:lastModifiedBy>sergio</cp:lastModifiedBy>
  <cp:revision>78</cp:revision>
  <dcterms:created xsi:type="dcterms:W3CDTF">2020-08-06T13:51:17Z</dcterms:created>
  <dcterms:modified xsi:type="dcterms:W3CDTF">2020-10-07T18:15:07Z</dcterms:modified>
</cp:coreProperties>
</file>