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6" r:id="rId5"/>
    <p:sldId id="267" r:id="rId6"/>
    <p:sldId id="268" r:id="rId7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CF5A"/>
    <a:srgbClr val="FFD54F"/>
    <a:srgbClr val="6E92D2"/>
    <a:srgbClr val="0F0FC8"/>
    <a:srgbClr val="1414FF"/>
    <a:srgbClr val="406FC4"/>
    <a:srgbClr val="416FC3"/>
    <a:srgbClr val="507B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5244" autoAdjust="0"/>
  </p:normalViewPr>
  <p:slideViewPr>
    <p:cSldViewPr snapToGrid="0">
      <p:cViewPr>
        <p:scale>
          <a:sx n="66" d="100"/>
          <a:sy n="66" d="100"/>
        </p:scale>
        <p:origin x="-306" y="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4D9C26-7004-4E95-B0CC-8A673CE2F8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6E32289-3473-4D6C-9C5A-7A1144EB1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021A095-5750-445C-A844-E81AB8243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7E2A8-B0E0-49E6-BC74-AAE0DBBDB3BD}" type="datetimeFigureOut">
              <a:rPr lang="es-AR" smtClean="0"/>
              <a:t>2/9/2020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7C58220-6643-40C8-8A9D-814739500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267164-50AD-40F8-9ACD-820D9B341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467CD-A0AD-4BE5-8AD5-A2870DA70CC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03431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EB2F71-BDD3-46E8-828B-F56D8306C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A50502A-0557-4984-9C0B-42B2BF199F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23B4B26-6535-406F-A8AC-9F54377EF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7E2A8-B0E0-49E6-BC74-AAE0DBBDB3BD}" type="datetimeFigureOut">
              <a:rPr lang="es-AR" smtClean="0"/>
              <a:t>2/9/2020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6D4D31-1F6A-4588-9380-F77B3D383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8A2681-8627-451D-B468-926F4C7E9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467CD-A0AD-4BE5-8AD5-A2870DA70CC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10733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2391FA7-A6AF-42E4-9CCB-2FE0EA9CC4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DB645FB-310E-4754-99C9-35388CF3BD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3B561C9-1D4B-4118-9549-F1AA53973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7E2A8-B0E0-49E6-BC74-AAE0DBBDB3BD}" type="datetimeFigureOut">
              <a:rPr lang="es-AR" smtClean="0"/>
              <a:t>2/9/2020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EF1608A-1698-4BAF-B888-467B0E0A8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A32D126-13DC-4328-B23F-BB42EE6DF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467CD-A0AD-4BE5-8AD5-A2870DA70CC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60579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013595-D0A9-4B29-BEE3-3A29715A9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3B3F17B-C155-4E10-BAE8-CE93C4B785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C24610-0381-4211-87FE-784D921FE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7E2A8-B0E0-49E6-BC74-AAE0DBBDB3BD}" type="datetimeFigureOut">
              <a:rPr lang="es-AR" smtClean="0"/>
              <a:t>2/9/2020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455FAEA-E64C-4EB4-95A2-AFA453DC5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359417D-B616-4FF2-9F34-E43AE3653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467CD-A0AD-4BE5-8AD5-A2870DA70CC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6328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201CCE-757D-472F-88B7-78D35EA0C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C439386-9B94-4672-AD9B-B62705EE1A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92D25DB-0755-444A-9D9F-AE89CEA4D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7E2A8-B0E0-49E6-BC74-AAE0DBBDB3BD}" type="datetimeFigureOut">
              <a:rPr lang="es-AR" smtClean="0"/>
              <a:t>2/9/2020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193A255-7851-40A3-9D76-81399A18E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D19F710-247D-457D-AE99-D95CFA996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467CD-A0AD-4BE5-8AD5-A2870DA70CC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08083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5F36F7-C046-4E7F-8550-503E27E1C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C591971-FD40-4BC9-BCCD-2719B2F6BD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BE52F5B-70D9-4F1B-9672-C14204068C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0BFBCE8-C5B7-422F-B3C4-2E46CC231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7E2A8-B0E0-49E6-BC74-AAE0DBBDB3BD}" type="datetimeFigureOut">
              <a:rPr lang="es-AR" smtClean="0"/>
              <a:t>2/9/2020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E33294C-7368-4A82-82AA-9E295131E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07B04DA-3C9F-486F-BB83-A27EF7284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467CD-A0AD-4BE5-8AD5-A2870DA70CC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51020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F6B4D6-58A4-465A-A003-58C47EA6B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68F3078-17FA-47E8-9DDC-9917103E79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60E27DE-F23D-4BAF-891A-DA9A67B001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E89C402-73F3-4BF9-812F-3BB4B6D32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2CE36D8-D20F-4830-8CB1-9023947CA4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1D0FFA2-A1BB-460C-B6BA-128010355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7E2A8-B0E0-49E6-BC74-AAE0DBBDB3BD}" type="datetimeFigureOut">
              <a:rPr lang="es-AR" smtClean="0"/>
              <a:t>2/9/2020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9B4A343-7C56-49F1-B72C-56C537B55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ED96DEC-33D6-4FD5-BE5F-950ED82C7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467CD-A0AD-4BE5-8AD5-A2870DA70CC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95361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E28332-B1F7-4F1E-ABF5-4495D499B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637F656-F8B4-4D27-84DC-427E1D294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7E2A8-B0E0-49E6-BC74-AAE0DBBDB3BD}" type="datetimeFigureOut">
              <a:rPr lang="es-AR" smtClean="0"/>
              <a:t>2/9/2020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5B522C8-A47F-4A80-9B85-67165D5A4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8E10C06-0583-48BB-BA74-95B565C0D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467CD-A0AD-4BE5-8AD5-A2870DA70CC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80449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B6D1785-37DE-4AD9-8082-FDD96A1E0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7E2A8-B0E0-49E6-BC74-AAE0DBBDB3BD}" type="datetimeFigureOut">
              <a:rPr lang="es-AR" smtClean="0"/>
              <a:t>2/9/2020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682E060-44C0-4358-83E8-0BFEF78AD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7965101-4766-4D14-A547-B96EBC805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467CD-A0AD-4BE5-8AD5-A2870DA70CC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30462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59EB8F-DCC1-4028-847D-AEEBA487E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29CD4D-D1FB-4013-9A92-FFA389DB62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A0DB527-BC00-43AF-8921-2064D8C3A5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59ACB49-AE9C-45E2-B099-A04E6DF20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7E2A8-B0E0-49E6-BC74-AAE0DBBDB3BD}" type="datetimeFigureOut">
              <a:rPr lang="es-AR" smtClean="0"/>
              <a:t>2/9/2020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86E8AB1-7C1F-415E-BC37-92BF7063A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DA167CF-F919-4D1F-A955-AA64E54E9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467CD-A0AD-4BE5-8AD5-A2870DA70CC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82962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8ED04B-B452-43A5-B670-4CD40EF82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B7010B8-FC1C-4D77-A992-D2FEE13B47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18C6141-3327-4B7A-83F7-6D02E637E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EA3958D-46CC-4B55-B82E-F0F37D988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7E2A8-B0E0-49E6-BC74-AAE0DBBDB3BD}" type="datetimeFigureOut">
              <a:rPr lang="es-AR" smtClean="0"/>
              <a:t>2/9/2020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8AEDFB8-3F76-421C-B87D-715F5FA6D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BBB31A2-F40F-494B-8CC3-6BE162A8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467CD-A0AD-4BE5-8AD5-A2870DA70CC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65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759A6AA-6C0B-4547-8577-5CED1B9D7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546FC66-2DD8-43FF-9EB3-A4D13C9749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CBCD0A-FAD3-4C59-8971-B8AADE568F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7E2A8-B0E0-49E6-BC74-AAE0DBBDB3BD}" type="datetimeFigureOut">
              <a:rPr lang="es-AR" smtClean="0"/>
              <a:t>2/9/2020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8187BB6-5588-46CC-AA67-5FDAADA4E3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2844FDB-DD40-461C-85B7-17E5738358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467CD-A0AD-4BE5-8AD5-A2870DA70CC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03481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hyperlink" Target="https://tecnoedu.com/Armfield/FT2A.php" TargetMode="External"/><Relationship Id="rId7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hyperlink" Target="https://tecnoedu.com/Armfield/FT14A.php" TargetMode="External"/><Relationship Id="rId4" Type="http://schemas.openxmlformats.org/officeDocument/2006/relationships/hyperlink" Target="https://tecnoedu.com/Armfield/FT28E.php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hyperlink" Target="https://tecnoedu.com/Armfield/FT29E.php" TargetMode="External"/><Relationship Id="rId7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hyperlink" Target="https://tecnoedu.com/Armfield/FT68E.php" TargetMode="External"/><Relationship Id="rId4" Type="http://schemas.openxmlformats.org/officeDocument/2006/relationships/hyperlink" Target="https://tecnoedu.com/Armfield/FT66E.php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hyperlink" Target="https://tecnoedu.com/Armfield/FT67E.php" TargetMode="External"/><Relationship Id="rId7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ecnoedu.com/Armfield/FT25BBPA1FCA.php" TargetMode="External"/><Relationship Id="rId5" Type="http://schemas.openxmlformats.org/officeDocument/2006/relationships/hyperlink" Target="https://tecnoedu.com/Armfield/FT25BBP1FCA.php" TargetMode="External"/><Relationship Id="rId4" Type="http://schemas.openxmlformats.org/officeDocument/2006/relationships/hyperlink" Target="https://tecnoedu.com/Armfield/FT14050CCTA.php" TargetMode="External"/><Relationship Id="rId9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tecnoedu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BC814C7-5FC9-40C1-95E5-44487E0799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958" b="7958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2536C8B-A532-4ECB-BA4C-D70A1E2E7C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85867"/>
            <a:ext cx="9318171" cy="1340190"/>
          </a:xfrm>
          <a:gradFill>
            <a:gsLst>
              <a:gs pos="19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152400" dist="177800" dir="3240000" algn="ctr" rotWithShape="0">
              <a:srgbClr val="000000">
                <a:alpha val="47000"/>
              </a:srgbClr>
            </a:outerShdw>
          </a:effectLst>
        </p:spPr>
        <p:txBody>
          <a:bodyPr>
            <a:normAutofit fontScale="90000"/>
          </a:bodyPr>
          <a:lstStyle/>
          <a:p>
            <a:r>
              <a:rPr lang="es-AR" sz="3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Investigación, Desarrollo,</a:t>
            </a:r>
            <a:br>
              <a:rPr lang="es-AR" sz="3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AR" sz="3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Enseñanza y Práctica de</a:t>
            </a:r>
            <a:br>
              <a:rPr lang="es-AR" sz="3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AR" sz="3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Técnicas de la Industria Aceitera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72965F8-A6A0-46D5-BE1E-E920A62EE6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4E1540C-8D66-4FBB-BAAA-530AFAC76E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45453"/>
            <a:ext cx="6096000" cy="1524000"/>
          </a:xfrm>
          <a:prstGeom prst="rect">
            <a:avLst/>
          </a:prstGeom>
        </p:spPr>
      </p:pic>
      <p:pic>
        <p:nvPicPr>
          <p:cNvPr id="4" name="Picture 2" descr="armfield">
            <a:extLst>
              <a:ext uri="{FF2B5EF4-FFF2-40B4-BE49-F238E27FC236}">
                <a16:creationId xmlns:a16="http://schemas.microsoft.com/office/drawing/2014/main" id="{0B3C098A-119C-466F-8AF7-EDA758876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521" y="5363995"/>
            <a:ext cx="3847193" cy="886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6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9D4092-D55A-473C-ACEF-454A742E1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9746"/>
            <a:ext cx="10515600" cy="268286"/>
          </a:xfrm>
        </p:spPr>
        <p:txBody>
          <a:bodyPr>
            <a:noAutofit/>
          </a:bodyPr>
          <a:lstStyle/>
          <a:p>
            <a:pPr algn="ctr"/>
            <a:r>
              <a:rPr lang="es-A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Procesos típicos de la Industria Aceitera</a:t>
            </a:r>
          </a:p>
        </p:txBody>
      </p:sp>
      <p:sp>
        <p:nvSpPr>
          <p:cNvPr id="15" name="Flecha: a la derecha 14">
            <a:extLst>
              <a:ext uri="{FF2B5EF4-FFF2-40B4-BE49-F238E27FC236}">
                <a16:creationId xmlns:a16="http://schemas.microsoft.com/office/drawing/2014/main" id="{53A13332-27BB-4439-A95A-53FCA6B69DCA}"/>
              </a:ext>
            </a:extLst>
          </p:cNvPr>
          <p:cNvSpPr/>
          <p:nvPr/>
        </p:nvSpPr>
        <p:spPr>
          <a:xfrm>
            <a:off x="747658" y="1676601"/>
            <a:ext cx="856134" cy="1725269"/>
          </a:xfrm>
          <a:prstGeom prst="rightArrow">
            <a:avLst>
              <a:gd name="adj1" fmla="val 50000"/>
              <a:gd name="adj2" fmla="val 466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400" dirty="0"/>
              <a:t>M. Prima</a:t>
            </a: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8884799D-2211-4EC3-ABC0-FBD241B1584E}"/>
              </a:ext>
            </a:extLst>
          </p:cNvPr>
          <p:cNvSpPr/>
          <p:nvPr/>
        </p:nvSpPr>
        <p:spPr>
          <a:xfrm>
            <a:off x="2114313" y="2307159"/>
            <a:ext cx="900000" cy="4641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dirty="0"/>
              <a:t>Molienda/</a:t>
            </a:r>
          </a:p>
          <a:p>
            <a:pPr algn="ctr"/>
            <a:r>
              <a:rPr lang="es-AR" sz="1200" dirty="0"/>
              <a:t>Prensado</a:t>
            </a:r>
          </a:p>
        </p:txBody>
      </p:sp>
      <p:sp>
        <p:nvSpPr>
          <p:cNvPr id="34" name="Rectángulo: esquinas redondeadas 33">
            <a:extLst>
              <a:ext uri="{FF2B5EF4-FFF2-40B4-BE49-F238E27FC236}">
                <a16:creationId xmlns:a16="http://schemas.microsoft.com/office/drawing/2014/main" id="{34881BAC-D8EC-4F24-9C55-7A96EA921E33}"/>
              </a:ext>
            </a:extLst>
          </p:cNvPr>
          <p:cNvSpPr/>
          <p:nvPr/>
        </p:nvSpPr>
        <p:spPr>
          <a:xfrm>
            <a:off x="8124336" y="4378551"/>
            <a:ext cx="1720849" cy="369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dirty="0"/>
              <a:t>Enfriado, </a:t>
            </a:r>
            <a:r>
              <a:rPr lang="es-AR" sz="1200" dirty="0" err="1"/>
              <a:t>pinworking</a:t>
            </a:r>
            <a:r>
              <a:rPr lang="es-AR" sz="1200" dirty="0"/>
              <a:t>, …</a:t>
            </a:r>
          </a:p>
        </p:txBody>
      </p:sp>
      <p:cxnSp>
        <p:nvCxnSpPr>
          <p:cNvPr id="36" name="Conector recto de flecha 35">
            <a:extLst>
              <a:ext uri="{FF2B5EF4-FFF2-40B4-BE49-F238E27FC236}">
                <a16:creationId xmlns:a16="http://schemas.microsoft.com/office/drawing/2014/main" id="{9DDF4226-D3B2-4E14-868A-03255BDE60B5}"/>
              </a:ext>
            </a:extLst>
          </p:cNvPr>
          <p:cNvCxnSpPr>
            <a:cxnSpLocks/>
            <a:endCxn id="17" idx="1"/>
          </p:cNvCxnSpPr>
          <p:nvPr/>
        </p:nvCxnSpPr>
        <p:spPr>
          <a:xfrm>
            <a:off x="1603790" y="2539235"/>
            <a:ext cx="510523" cy="1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cto de flecha 63">
            <a:extLst>
              <a:ext uri="{FF2B5EF4-FFF2-40B4-BE49-F238E27FC236}">
                <a16:creationId xmlns:a16="http://schemas.microsoft.com/office/drawing/2014/main" id="{13170E18-BBCD-4684-A4E3-4CEBBEAB7421}"/>
              </a:ext>
            </a:extLst>
          </p:cNvPr>
          <p:cNvCxnSpPr>
            <a:cxnSpLocks/>
          </p:cNvCxnSpPr>
          <p:nvPr/>
        </p:nvCxnSpPr>
        <p:spPr>
          <a:xfrm>
            <a:off x="8290978" y="2084928"/>
            <a:ext cx="2906595" cy="0"/>
          </a:xfrm>
          <a:prstGeom prst="straightConnector1">
            <a:avLst/>
          </a:prstGeom>
          <a:ln w="38100">
            <a:solidFill>
              <a:schemeClr val="accent1">
                <a:lumMod val="20000"/>
                <a:lumOff val="8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recto de flecha 64">
            <a:extLst>
              <a:ext uri="{FF2B5EF4-FFF2-40B4-BE49-F238E27FC236}">
                <a16:creationId xmlns:a16="http://schemas.microsoft.com/office/drawing/2014/main" id="{447BF5DB-F08D-4881-8252-05C5DC8821BB}"/>
              </a:ext>
            </a:extLst>
          </p:cNvPr>
          <p:cNvCxnSpPr>
            <a:cxnSpLocks/>
            <a:stCxn id="192" idx="3"/>
            <a:endCxn id="319" idx="1"/>
          </p:cNvCxnSpPr>
          <p:nvPr/>
        </p:nvCxnSpPr>
        <p:spPr>
          <a:xfrm flipV="1">
            <a:off x="9890600" y="5577873"/>
            <a:ext cx="381477" cy="627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5" name="Rectángulo: esquinas redondeadas 314">
            <a:extLst>
              <a:ext uri="{FF2B5EF4-FFF2-40B4-BE49-F238E27FC236}">
                <a16:creationId xmlns:a16="http://schemas.microsoft.com/office/drawing/2014/main" id="{55863B80-1973-43CC-BF0F-92300B8A859C}"/>
              </a:ext>
            </a:extLst>
          </p:cNvPr>
          <p:cNvSpPr/>
          <p:nvPr/>
        </p:nvSpPr>
        <p:spPr>
          <a:xfrm rot="16200000">
            <a:off x="10316460" y="1669147"/>
            <a:ext cx="2229904" cy="46767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dirty="0"/>
              <a:t>Aceites aptos para Consumir</a:t>
            </a:r>
          </a:p>
        </p:txBody>
      </p:sp>
      <p:sp>
        <p:nvSpPr>
          <p:cNvPr id="317" name="Rectángulo: esquinas redondeadas 316">
            <a:extLst>
              <a:ext uri="{FF2B5EF4-FFF2-40B4-BE49-F238E27FC236}">
                <a16:creationId xmlns:a16="http://schemas.microsoft.com/office/drawing/2014/main" id="{C20B166C-3C10-45F8-BF85-29AC8C9745AC}"/>
              </a:ext>
            </a:extLst>
          </p:cNvPr>
          <p:cNvSpPr/>
          <p:nvPr/>
        </p:nvSpPr>
        <p:spPr>
          <a:xfrm>
            <a:off x="10265568" y="4391561"/>
            <a:ext cx="1483360" cy="325437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dirty="0"/>
              <a:t>Margarinas</a:t>
            </a:r>
          </a:p>
        </p:txBody>
      </p:sp>
      <p:sp>
        <p:nvSpPr>
          <p:cNvPr id="319" name="Rectángulo: esquinas redondeadas 318">
            <a:extLst>
              <a:ext uri="{FF2B5EF4-FFF2-40B4-BE49-F238E27FC236}">
                <a16:creationId xmlns:a16="http://schemas.microsoft.com/office/drawing/2014/main" id="{675B478F-352C-4EFD-A5F3-EDCA36E4BB50}"/>
              </a:ext>
            </a:extLst>
          </p:cNvPr>
          <p:cNvSpPr/>
          <p:nvPr/>
        </p:nvSpPr>
        <p:spPr>
          <a:xfrm>
            <a:off x="10272077" y="5415154"/>
            <a:ext cx="1483360" cy="325437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dirty="0"/>
              <a:t>Helados</a:t>
            </a:r>
          </a:p>
        </p:txBody>
      </p:sp>
      <p:pic>
        <p:nvPicPr>
          <p:cNvPr id="367" name="Imagen 366">
            <a:extLst>
              <a:ext uri="{FF2B5EF4-FFF2-40B4-BE49-F238E27FC236}">
                <a16:creationId xmlns:a16="http://schemas.microsoft.com/office/drawing/2014/main" id="{E280FEBF-A93E-458A-8D7A-2A63AD228E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18" y="5960860"/>
            <a:ext cx="2470712" cy="617678"/>
          </a:xfrm>
          <a:prstGeom prst="rect">
            <a:avLst/>
          </a:prstGeom>
        </p:spPr>
      </p:pic>
      <p:sp>
        <p:nvSpPr>
          <p:cNvPr id="57" name="Rectángulo: esquinas redondeadas 56">
            <a:extLst>
              <a:ext uri="{FF2B5EF4-FFF2-40B4-BE49-F238E27FC236}">
                <a16:creationId xmlns:a16="http://schemas.microsoft.com/office/drawing/2014/main" id="{C4722717-931F-449D-964A-82DCC2DCC20B}"/>
              </a:ext>
            </a:extLst>
          </p:cNvPr>
          <p:cNvSpPr/>
          <p:nvPr/>
        </p:nvSpPr>
        <p:spPr>
          <a:xfrm>
            <a:off x="3524834" y="2307159"/>
            <a:ext cx="900000" cy="4641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dirty="0"/>
              <a:t>Filtrado</a:t>
            </a:r>
          </a:p>
        </p:txBody>
      </p:sp>
      <p:sp>
        <p:nvSpPr>
          <p:cNvPr id="61" name="Rectángulo: esquinas redondeadas 60">
            <a:extLst>
              <a:ext uri="{FF2B5EF4-FFF2-40B4-BE49-F238E27FC236}">
                <a16:creationId xmlns:a16="http://schemas.microsoft.com/office/drawing/2014/main" id="{1294A86C-F5D1-4E1E-BBEB-623BA33330C9}"/>
              </a:ext>
            </a:extLst>
          </p:cNvPr>
          <p:cNvSpPr/>
          <p:nvPr/>
        </p:nvSpPr>
        <p:spPr>
          <a:xfrm>
            <a:off x="4935355" y="2069273"/>
            <a:ext cx="1350000" cy="9399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dirty="0"/>
              <a:t>Extracción con </a:t>
            </a:r>
          </a:p>
          <a:p>
            <a:pPr algn="ctr"/>
            <a:r>
              <a:rPr lang="es-AR" sz="1200" dirty="0"/>
              <a:t>solventes</a:t>
            </a:r>
          </a:p>
          <a:p>
            <a:pPr algn="ctr"/>
            <a:r>
              <a:rPr lang="es-AR" sz="1200" dirty="0" err="1"/>
              <a:t>Desolventización</a:t>
            </a:r>
            <a:endParaRPr lang="es-AR" sz="1200" dirty="0"/>
          </a:p>
        </p:txBody>
      </p:sp>
      <p:sp>
        <p:nvSpPr>
          <p:cNvPr id="67" name="Rectángulo: esquinas redondeadas 66">
            <a:extLst>
              <a:ext uri="{FF2B5EF4-FFF2-40B4-BE49-F238E27FC236}">
                <a16:creationId xmlns:a16="http://schemas.microsoft.com/office/drawing/2014/main" id="{9442D586-B4E7-4AC2-8C6B-A17D2CE73B7E}"/>
              </a:ext>
            </a:extLst>
          </p:cNvPr>
          <p:cNvSpPr/>
          <p:nvPr/>
        </p:nvSpPr>
        <p:spPr>
          <a:xfrm>
            <a:off x="6795876" y="2060526"/>
            <a:ext cx="1252583" cy="9574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dirty="0"/>
              <a:t>Neutralización</a:t>
            </a:r>
          </a:p>
          <a:p>
            <a:pPr algn="ctr"/>
            <a:r>
              <a:rPr lang="es-AR" sz="1200" dirty="0"/>
              <a:t>Enjuague</a:t>
            </a:r>
          </a:p>
          <a:p>
            <a:pPr algn="ctr"/>
            <a:r>
              <a:rPr lang="es-AR" sz="1200" dirty="0"/>
              <a:t>Blanqueo</a:t>
            </a:r>
          </a:p>
        </p:txBody>
      </p:sp>
      <p:sp>
        <p:nvSpPr>
          <p:cNvPr id="68" name="Rectángulo: esquinas redondeadas 67">
            <a:extLst>
              <a:ext uri="{FF2B5EF4-FFF2-40B4-BE49-F238E27FC236}">
                <a16:creationId xmlns:a16="http://schemas.microsoft.com/office/drawing/2014/main" id="{15C95914-3F03-4699-B576-A8F375F06B62}"/>
              </a:ext>
            </a:extLst>
          </p:cNvPr>
          <p:cNvSpPr/>
          <p:nvPr/>
        </p:nvSpPr>
        <p:spPr>
          <a:xfrm>
            <a:off x="8558982" y="2297633"/>
            <a:ext cx="1252583" cy="4641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dirty="0"/>
              <a:t>Desodorización/</a:t>
            </a:r>
          </a:p>
          <a:p>
            <a:pPr algn="ctr"/>
            <a:r>
              <a:rPr lang="es-AR" sz="1200" dirty="0"/>
              <a:t>Pulido</a:t>
            </a:r>
          </a:p>
        </p:txBody>
      </p:sp>
      <p:sp>
        <p:nvSpPr>
          <p:cNvPr id="69" name="Rectángulo: esquinas redondeadas 68">
            <a:extLst>
              <a:ext uri="{FF2B5EF4-FFF2-40B4-BE49-F238E27FC236}">
                <a16:creationId xmlns:a16="http://schemas.microsoft.com/office/drawing/2014/main" id="{EC4D12B8-6B6F-4567-9E8D-0EAC19BE6F90}"/>
              </a:ext>
            </a:extLst>
          </p:cNvPr>
          <p:cNvSpPr/>
          <p:nvPr/>
        </p:nvSpPr>
        <p:spPr>
          <a:xfrm>
            <a:off x="3468355" y="4051664"/>
            <a:ext cx="1182242" cy="4641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dirty="0"/>
              <a:t>Hidrogenado</a:t>
            </a:r>
          </a:p>
        </p:txBody>
      </p:sp>
      <p:cxnSp>
        <p:nvCxnSpPr>
          <p:cNvPr id="85" name="Conector recto de flecha 84">
            <a:extLst>
              <a:ext uri="{FF2B5EF4-FFF2-40B4-BE49-F238E27FC236}">
                <a16:creationId xmlns:a16="http://schemas.microsoft.com/office/drawing/2014/main" id="{A3ACC29D-1A40-4653-9F01-19A6568B2208}"/>
              </a:ext>
            </a:extLst>
          </p:cNvPr>
          <p:cNvCxnSpPr>
            <a:cxnSpLocks/>
          </p:cNvCxnSpPr>
          <p:nvPr/>
        </p:nvCxnSpPr>
        <p:spPr>
          <a:xfrm>
            <a:off x="2671843" y="4802734"/>
            <a:ext cx="2626332" cy="0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ector recto 106">
            <a:extLst>
              <a:ext uri="{FF2B5EF4-FFF2-40B4-BE49-F238E27FC236}">
                <a16:creationId xmlns:a16="http://schemas.microsoft.com/office/drawing/2014/main" id="{DFC823C5-5972-4ED5-810F-FAB10AFEE3F2}"/>
              </a:ext>
            </a:extLst>
          </p:cNvPr>
          <p:cNvCxnSpPr>
            <a:cxnSpLocks/>
          </p:cNvCxnSpPr>
          <p:nvPr/>
        </p:nvCxnSpPr>
        <p:spPr>
          <a:xfrm flipV="1">
            <a:off x="9980919" y="2539236"/>
            <a:ext cx="0" cy="987529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ector recto 119">
            <a:extLst>
              <a:ext uri="{FF2B5EF4-FFF2-40B4-BE49-F238E27FC236}">
                <a16:creationId xmlns:a16="http://schemas.microsoft.com/office/drawing/2014/main" id="{581AF6BA-0A60-4D1F-9F34-95F533E40ABE}"/>
              </a:ext>
            </a:extLst>
          </p:cNvPr>
          <p:cNvCxnSpPr>
            <a:cxnSpLocks/>
          </p:cNvCxnSpPr>
          <p:nvPr/>
        </p:nvCxnSpPr>
        <p:spPr>
          <a:xfrm>
            <a:off x="3054783" y="3507866"/>
            <a:ext cx="6926136" cy="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onector recto de flecha 125">
            <a:extLst>
              <a:ext uri="{FF2B5EF4-FFF2-40B4-BE49-F238E27FC236}">
                <a16:creationId xmlns:a16="http://schemas.microsoft.com/office/drawing/2014/main" id="{971B6B8E-50C8-4286-B62E-E5F1F2C2306E}"/>
              </a:ext>
            </a:extLst>
          </p:cNvPr>
          <p:cNvCxnSpPr>
            <a:cxnSpLocks/>
            <a:endCxn id="69" idx="1"/>
          </p:cNvCxnSpPr>
          <p:nvPr/>
        </p:nvCxnSpPr>
        <p:spPr>
          <a:xfrm>
            <a:off x="3054783" y="4264521"/>
            <a:ext cx="413572" cy="19220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onector recto 126">
            <a:extLst>
              <a:ext uri="{FF2B5EF4-FFF2-40B4-BE49-F238E27FC236}">
                <a16:creationId xmlns:a16="http://schemas.microsoft.com/office/drawing/2014/main" id="{584BA6B7-7982-4BCD-BD0E-3060DE7016B5}"/>
              </a:ext>
            </a:extLst>
          </p:cNvPr>
          <p:cNvCxnSpPr>
            <a:cxnSpLocks/>
          </p:cNvCxnSpPr>
          <p:nvPr/>
        </p:nvCxnSpPr>
        <p:spPr>
          <a:xfrm flipV="1">
            <a:off x="3054783" y="3526765"/>
            <a:ext cx="0" cy="710315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Rectángulo: esquinas redondeadas 131">
            <a:extLst>
              <a:ext uri="{FF2B5EF4-FFF2-40B4-BE49-F238E27FC236}">
                <a16:creationId xmlns:a16="http://schemas.microsoft.com/office/drawing/2014/main" id="{59B126D4-C673-48AF-85A9-245D76C728F8}"/>
              </a:ext>
            </a:extLst>
          </p:cNvPr>
          <p:cNvSpPr/>
          <p:nvPr/>
        </p:nvSpPr>
        <p:spPr>
          <a:xfrm>
            <a:off x="5298175" y="4074903"/>
            <a:ext cx="2178583" cy="9712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dirty="0"/>
              <a:t>Proceso por Lotes:</a:t>
            </a:r>
          </a:p>
          <a:p>
            <a:pPr algn="ctr"/>
            <a:r>
              <a:rPr lang="es-AR" sz="1200" dirty="0"/>
              <a:t>Mezcla, </a:t>
            </a:r>
          </a:p>
          <a:p>
            <a:pPr algn="ctr"/>
            <a:r>
              <a:rPr lang="es-AR" sz="1200" dirty="0"/>
              <a:t>Emulsificación, </a:t>
            </a:r>
          </a:p>
          <a:p>
            <a:pPr algn="ctr"/>
            <a:r>
              <a:rPr lang="es-AR" sz="1200" dirty="0" err="1"/>
              <a:t>Etc</a:t>
            </a:r>
            <a:endParaRPr lang="es-AR" sz="1200" dirty="0"/>
          </a:p>
        </p:txBody>
      </p:sp>
      <p:cxnSp>
        <p:nvCxnSpPr>
          <p:cNvPr id="146" name="Conector recto de flecha 145">
            <a:extLst>
              <a:ext uri="{FF2B5EF4-FFF2-40B4-BE49-F238E27FC236}">
                <a16:creationId xmlns:a16="http://schemas.microsoft.com/office/drawing/2014/main" id="{BE1C3502-538A-425C-8027-F94EB8E79D9F}"/>
              </a:ext>
            </a:extLst>
          </p:cNvPr>
          <p:cNvCxnSpPr>
            <a:cxnSpLocks/>
          </p:cNvCxnSpPr>
          <p:nvPr/>
        </p:nvCxnSpPr>
        <p:spPr>
          <a:xfrm>
            <a:off x="3025143" y="2539234"/>
            <a:ext cx="510523" cy="1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Conector recto de flecha 146">
            <a:extLst>
              <a:ext uri="{FF2B5EF4-FFF2-40B4-BE49-F238E27FC236}">
                <a16:creationId xmlns:a16="http://schemas.microsoft.com/office/drawing/2014/main" id="{9C6844F0-AE87-4E98-80ED-4F7BFD4CCAB1}"/>
              </a:ext>
            </a:extLst>
          </p:cNvPr>
          <p:cNvCxnSpPr>
            <a:cxnSpLocks/>
          </p:cNvCxnSpPr>
          <p:nvPr/>
        </p:nvCxnSpPr>
        <p:spPr>
          <a:xfrm>
            <a:off x="4415914" y="2533014"/>
            <a:ext cx="510523" cy="1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Conector recto de flecha 147">
            <a:extLst>
              <a:ext uri="{FF2B5EF4-FFF2-40B4-BE49-F238E27FC236}">
                <a16:creationId xmlns:a16="http://schemas.microsoft.com/office/drawing/2014/main" id="{8FC576DF-E646-4C61-BD93-DEC14B3C53D3}"/>
              </a:ext>
            </a:extLst>
          </p:cNvPr>
          <p:cNvCxnSpPr>
            <a:cxnSpLocks/>
          </p:cNvCxnSpPr>
          <p:nvPr/>
        </p:nvCxnSpPr>
        <p:spPr>
          <a:xfrm>
            <a:off x="6285353" y="2533014"/>
            <a:ext cx="510523" cy="1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Conector recto de flecha 148">
            <a:extLst>
              <a:ext uri="{FF2B5EF4-FFF2-40B4-BE49-F238E27FC236}">
                <a16:creationId xmlns:a16="http://schemas.microsoft.com/office/drawing/2014/main" id="{C2E1759D-37BB-4FD7-A118-E35C5373CE68}"/>
              </a:ext>
            </a:extLst>
          </p:cNvPr>
          <p:cNvCxnSpPr>
            <a:cxnSpLocks/>
          </p:cNvCxnSpPr>
          <p:nvPr/>
        </p:nvCxnSpPr>
        <p:spPr>
          <a:xfrm>
            <a:off x="8058770" y="2533014"/>
            <a:ext cx="510523" cy="1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Conector recto de flecha 149">
            <a:extLst>
              <a:ext uri="{FF2B5EF4-FFF2-40B4-BE49-F238E27FC236}">
                <a16:creationId xmlns:a16="http://schemas.microsoft.com/office/drawing/2014/main" id="{3A8B3A95-2B2E-4A8F-B1A9-8AE614E40BF2}"/>
              </a:ext>
            </a:extLst>
          </p:cNvPr>
          <p:cNvCxnSpPr>
            <a:cxnSpLocks/>
          </p:cNvCxnSpPr>
          <p:nvPr/>
        </p:nvCxnSpPr>
        <p:spPr>
          <a:xfrm>
            <a:off x="9822425" y="2539234"/>
            <a:ext cx="1375148" cy="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Conector recto 151">
            <a:extLst>
              <a:ext uri="{FF2B5EF4-FFF2-40B4-BE49-F238E27FC236}">
                <a16:creationId xmlns:a16="http://schemas.microsoft.com/office/drawing/2014/main" id="{51E41A87-86C8-47AF-9D72-F2DA15871506}"/>
              </a:ext>
            </a:extLst>
          </p:cNvPr>
          <p:cNvCxnSpPr>
            <a:cxnSpLocks/>
          </p:cNvCxnSpPr>
          <p:nvPr/>
        </p:nvCxnSpPr>
        <p:spPr>
          <a:xfrm flipV="1">
            <a:off x="8290978" y="2069273"/>
            <a:ext cx="0" cy="460437"/>
          </a:xfrm>
          <a:prstGeom prst="line">
            <a:avLst/>
          </a:prstGeom>
          <a:ln w="38100">
            <a:solidFill>
              <a:schemeClr val="accent1">
                <a:lumMod val="20000"/>
                <a:lumOff val="8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Conector recto de flecha 157">
            <a:extLst>
              <a:ext uri="{FF2B5EF4-FFF2-40B4-BE49-F238E27FC236}">
                <a16:creationId xmlns:a16="http://schemas.microsoft.com/office/drawing/2014/main" id="{325B337D-1DBA-4E06-8027-2D24E1126B33}"/>
              </a:ext>
            </a:extLst>
          </p:cNvPr>
          <p:cNvCxnSpPr>
            <a:cxnSpLocks/>
          </p:cNvCxnSpPr>
          <p:nvPr/>
        </p:nvCxnSpPr>
        <p:spPr>
          <a:xfrm>
            <a:off x="6470788" y="1676601"/>
            <a:ext cx="4726785" cy="0"/>
          </a:xfrm>
          <a:prstGeom prst="straightConnector1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Conector recto 158">
            <a:extLst>
              <a:ext uri="{FF2B5EF4-FFF2-40B4-BE49-F238E27FC236}">
                <a16:creationId xmlns:a16="http://schemas.microsoft.com/office/drawing/2014/main" id="{EC1437C8-3574-4997-A95C-770AC25809FB}"/>
              </a:ext>
            </a:extLst>
          </p:cNvPr>
          <p:cNvCxnSpPr>
            <a:cxnSpLocks/>
          </p:cNvCxnSpPr>
          <p:nvPr/>
        </p:nvCxnSpPr>
        <p:spPr>
          <a:xfrm flipV="1">
            <a:off x="6470788" y="1676601"/>
            <a:ext cx="0" cy="844633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Conector recto de flecha 162">
            <a:extLst>
              <a:ext uri="{FF2B5EF4-FFF2-40B4-BE49-F238E27FC236}">
                <a16:creationId xmlns:a16="http://schemas.microsoft.com/office/drawing/2014/main" id="{8704EE47-66DC-47F6-9E18-9D8E067C123E}"/>
              </a:ext>
            </a:extLst>
          </p:cNvPr>
          <p:cNvCxnSpPr>
            <a:cxnSpLocks/>
          </p:cNvCxnSpPr>
          <p:nvPr/>
        </p:nvCxnSpPr>
        <p:spPr>
          <a:xfrm>
            <a:off x="4650598" y="1270402"/>
            <a:ext cx="6546975" cy="0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Conector recto 163">
            <a:extLst>
              <a:ext uri="{FF2B5EF4-FFF2-40B4-BE49-F238E27FC236}">
                <a16:creationId xmlns:a16="http://schemas.microsoft.com/office/drawing/2014/main" id="{1737C785-08E8-4EE3-8A7B-5CE8D311D25E}"/>
              </a:ext>
            </a:extLst>
          </p:cNvPr>
          <p:cNvCxnSpPr>
            <a:cxnSpLocks/>
          </p:cNvCxnSpPr>
          <p:nvPr/>
        </p:nvCxnSpPr>
        <p:spPr>
          <a:xfrm flipV="1">
            <a:off x="4650597" y="1270402"/>
            <a:ext cx="3" cy="1259307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Flecha: a la derecha 179">
            <a:extLst>
              <a:ext uri="{FF2B5EF4-FFF2-40B4-BE49-F238E27FC236}">
                <a16:creationId xmlns:a16="http://schemas.microsoft.com/office/drawing/2014/main" id="{D3BA6362-8264-4D91-ACC7-E3394B2D87A8}"/>
              </a:ext>
            </a:extLst>
          </p:cNvPr>
          <p:cNvSpPr/>
          <p:nvPr/>
        </p:nvSpPr>
        <p:spPr>
          <a:xfrm>
            <a:off x="673036" y="4401140"/>
            <a:ext cx="1998807" cy="803189"/>
          </a:xfrm>
          <a:prstGeom prst="rightArrow">
            <a:avLst>
              <a:gd name="adj1" fmla="val 50000"/>
              <a:gd name="adj2" fmla="val 46616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400" dirty="0"/>
              <a:t>Aditivos</a:t>
            </a:r>
          </a:p>
          <a:p>
            <a:pPr algn="ctr"/>
            <a:r>
              <a:rPr lang="es-AR" sz="1400" dirty="0"/>
              <a:t>Fragancias, sabores</a:t>
            </a:r>
          </a:p>
        </p:txBody>
      </p:sp>
      <p:cxnSp>
        <p:nvCxnSpPr>
          <p:cNvPr id="183" name="Conector recto de flecha 182">
            <a:extLst>
              <a:ext uri="{FF2B5EF4-FFF2-40B4-BE49-F238E27FC236}">
                <a16:creationId xmlns:a16="http://schemas.microsoft.com/office/drawing/2014/main" id="{8E70362E-8CF4-4428-81A2-898D3A5C8A3B}"/>
              </a:ext>
            </a:extLst>
          </p:cNvPr>
          <p:cNvCxnSpPr>
            <a:cxnSpLocks/>
          </p:cNvCxnSpPr>
          <p:nvPr/>
        </p:nvCxnSpPr>
        <p:spPr>
          <a:xfrm flipV="1">
            <a:off x="4671175" y="4285874"/>
            <a:ext cx="627000" cy="1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Conector recto de flecha 185">
            <a:extLst>
              <a:ext uri="{FF2B5EF4-FFF2-40B4-BE49-F238E27FC236}">
                <a16:creationId xmlns:a16="http://schemas.microsoft.com/office/drawing/2014/main" id="{DBC11103-15CE-46E1-970B-3A74DB73792A}"/>
              </a:ext>
            </a:extLst>
          </p:cNvPr>
          <p:cNvCxnSpPr>
            <a:cxnSpLocks/>
            <a:stCxn id="132" idx="3"/>
            <a:endCxn id="34" idx="1"/>
          </p:cNvCxnSpPr>
          <p:nvPr/>
        </p:nvCxnSpPr>
        <p:spPr>
          <a:xfrm>
            <a:off x="7476758" y="4560516"/>
            <a:ext cx="647578" cy="2979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Conector recto de flecha 188">
            <a:extLst>
              <a:ext uri="{FF2B5EF4-FFF2-40B4-BE49-F238E27FC236}">
                <a16:creationId xmlns:a16="http://schemas.microsoft.com/office/drawing/2014/main" id="{00F925D2-6F37-4F02-A61F-A78F4E68CEF1}"/>
              </a:ext>
            </a:extLst>
          </p:cNvPr>
          <p:cNvCxnSpPr>
            <a:cxnSpLocks/>
            <a:endCxn id="317" idx="1"/>
          </p:cNvCxnSpPr>
          <p:nvPr/>
        </p:nvCxnSpPr>
        <p:spPr>
          <a:xfrm>
            <a:off x="9845185" y="4554279"/>
            <a:ext cx="420383" cy="1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Rectángulo: esquinas redondeadas 191">
            <a:extLst>
              <a:ext uri="{FF2B5EF4-FFF2-40B4-BE49-F238E27FC236}">
                <a16:creationId xmlns:a16="http://schemas.microsoft.com/office/drawing/2014/main" id="{745D28EE-D202-4D6A-9456-B95565721C5F}"/>
              </a:ext>
            </a:extLst>
          </p:cNvPr>
          <p:cNvSpPr/>
          <p:nvPr/>
        </p:nvSpPr>
        <p:spPr>
          <a:xfrm>
            <a:off x="8169751" y="5393556"/>
            <a:ext cx="1720849" cy="369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dirty="0"/>
              <a:t>Enfriado, burbujeo,…</a:t>
            </a:r>
          </a:p>
        </p:txBody>
      </p:sp>
      <p:cxnSp>
        <p:nvCxnSpPr>
          <p:cNvPr id="193" name="Conector recto 192">
            <a:extLst>
              <a:ext uri="{FF2B5EF4-FFF2-40B4-BE49-F238E27FC236}">
                <a16:creationId xmlns:a16="http://schemas.microsoft.com/office/drawing/2014/main" id="{9DB441E9-D0DA-4893-AFBF-F71203B98EC1}"/>
              </a:ext>
            </a:extLst>
          </p:cNvPr>
          <p:cNvCxnSpPr>
            <a:cxnSpLocks/>
          </p:cNvCxnSpPr>
          <p:nvPr/>
        </p:nvCxnSpPr>
        <p:spPr>
          <a:xfrm flipV="1">
            <a:off x="7800547" y="4562006"/>
            <a:ext cx="0" cy="978052"/>
          </a:xfrm>
          <a:prstGeom prst="line">
            <a:avLst/>
          </a:prstGeom>
          <a:ln w="38100">
            <a:solidFill>
              <a:schemeClr val="accent1">
                <a:lumMod val="20000"/>
                <a:lumOff val="8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Conector recto de flecha 197">
            <a:extLst>
              <a:ext uri="{FF2B5EF4-FFF2-40B4-BE49-F238E27FC236}">
                <a16:creationId xmlns:a16="http://schemas.microsoft.com/office/drawing/2014/main" id="{BA9754D7-95DB-4985-A561-BB79E4E06513}"/>
              </a:ext>
            </a:extLst>
          </p:cNvPr>
          <p:cNvCxnSpPr>
            <a:cxnSpLocks/>
          </p:cNvCxnSpPr>
          <p:nvPr/>
        </p:nvCxnSpPr>
        <p:spPr>
          <a:xfrm flipV="1">
            <a:off x="7800547" y="5540058"/>
            <a:ext cx="369204" cy="4668"/>
          </a:xfrm>
          <a:prstGeom prst="straightConnector1">
            <a:avLst/>
          </a:prstGeom>
          <a:ln w="38100">
            <a:solidFill>
              <a:schemeClr val="accent1">
                <a:lumMod val="20000"/>
                <a:lumOff val="8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Conector recto 203">
            <a:extLst>
              <a:ext uri="{FF2B5EF4-FFF2-40B4-BE49-F238E27FC236}">
                <a16:creationId xmlns:a16="http://schemas.microsoft.com/office/drawing/2014/main" id="{1695B6D7-60B8-444C-903F-42C4C8626271}"/>
              </a:ext>
            </a:extLst>
          </p:cNvPr>
          <p:cNvCxnSpPr>
            <a:cxnSpLocks/>
          </p:cNvCxnSpPr>
          <p:nvPr/>
        </p:nvCxnSpPr>
        <p:spPr>
          <a:xfrm flipV="1">
            <a:off x="4424834" y="2529709"/>
            <a:ext cx="225763" cy="6919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Conector recto 206">
            <a:extLst>
              <a:ext uri="{FF2B5EF4-FFF2-40B4-BE49-F238E27FC236}">
                <a16:creationId xmlns:a16="http://schemas.microsoft.com/office/drawing/2014/main" id="{8F111627-543B-4D42-ABE6-4E18698B36DD}"/>
              </a:ext>
            </a:extLst>
          </p:cNvPr>
          <p:cNvCxnSpPr>
            <a:cxnSpLocks/>
          </p:cNvCxnSpPr>
          <p:nvPr/>
        </p:nvCxnSpPr>
        <p:spPr>
          <a:xfrm>
            <a:off x="6291800" y="2528154"/>
            <a:ext cx="178988" cy="8474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Conector recto 208">
            <a:extLst>
              <a:ext uri="{FF2B5EF4-FFF2-40B4-BE49-F238E27FC236}">
                <a16:creationId xmlns:a16="http://schemas.microsoft.com/office/drawing/2014/main" id="{A1B03205-94D5-46D5-BFFD-D33A8B2F9F1A}"/>
              </a:ext>
            </a:extLst>
          </p:cNvPr>
          <p:cNvCxnSpPr>
            <a:cxnSpLocks/>
            <a:stCxn id="67" idx="3"/>
          </p:cNvCxnSpPr>
          <p:nvPr/>
        </p:nvCxnSpPr>
        <p:spPr>
          <a:xfrm>
            <a:off x="8048459" y="2539235"/>
            <a:ext cx="236644" cy="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Conector recto 216">
            <a:extLst>
              <a:ext uri="{FF2B5EF4-FFF2-40B4-BE49-F238E27FC236}">
                <a16:creationId xmlns:a16="http://schemas.microsoft.com/office/drawing/2014/main" id="{C4C3DD96-C911-4C9D-96F5-E4570F3425FF}"/>
              </a:ext>
            </a:extLst>
          </p:cNvPr>
          <p:cNvCxnSpPr>
            <a:cxnSpLocks/>
          </p:cNvCxnSpPr>
          <p:nvPr/>
        </p:nvCxnSpPr>
        <p:spPr>
          <a:xfrm>
            <a:off x="7476758" y="4554279"/>
            <a:ext cx="323789" cy="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Conector recto de flecha 218">
            <a:extLst>
              <a:ext uri="{FF2B5EF4-FFF2-40B4-BE49-F238E27FC236}">
                <a16:creationId xmlns:a16="http://schemas.microsoft.com/office/drawing/2014/main" id="{8C6985F4-F4DD-4111-8465-2B4DD384A196}"/>
              </a:ext>
            </a:extLst>
          </p:cNvPr>
          <p:cNvCxnSpPr>
            <a:cxnSpLocks/>
          </p:cNvCxnSpPr>
          <p:nvPr/>
        </p:nvCxnSpPr>
        <p:spPr>
          <a:xfrm>
            <a:off x="2671843" y="5649151"/>
            <a:ext cx="5497908" cy="0"/>
          </a:xfrm>
          <a:prstGeom prst="straightConnector1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" name="Flecha: a la derecha 219">
            <a:extLst>
              <a:ext uri="{FF2B5EF4-FFF2-40B4-BE49-F238E27FC236}">
                <a16:creationId xmlns:a16="http://schemas.microsoft.com/office/drawing/2014/main" id="{F36653BD-35D2-40FC-9B21-027997B02B40}"/>
              </a:ext>
            </a:extLst>
          </p:cNvPr>
          <p:cNvSpPr/>
          <p:nvPr/>
        </p:nvSpPr>
        <p:spPr>
          <a:xfrm>
            <a:off x="673035" y="5415046"/>
            <a:ext cx="1998807" cy="488221"/>
          </a:xfrm>
          <a:prstGeom prst="rightArrow">
            <a:avLst>
              <a:gd name="adj1" fmla="val 50000"/>
              <a:gd name="adj2" fmla="val 46616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400" dirty="0"/>
              <a:t>Otras M. Primas</a:t>
            </a:r>
          </a:p>
        </p:txBody>
      </p:sp>
    </p:spTree>
    <p:extLst>
      <p:ext uri="{BB962C8B-B14F-4D97-AF65-F5344CB8AC3E}">
        <p14:creationId xmlns:p14="http://schemas.microsoft.com/office/powerpoint/2010/main" val="1878734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8000">
        <p:fade/>
      </p:transition>
    </mc:Choice>
    <mc:Fallback>
      <p:transition spd="med" advTm="6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5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75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5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5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825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25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8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25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975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175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375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6500"/>
                            </p:stCondLst>
                            <p:childTnLst>
                              <p:par>
                                <p:cTn id="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675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775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25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0750"/>
                            </p:stCondLst>
                            <p:childTnLst>
                              <p:par>
                                <p:cTn id="96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250"/>
                            </p:stCondLst>
                            <p:childTnLst>
                              <p:par>
                                <p:cTn id="100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250"/>
                            </p:stCondLst>
                            <p:childTnLst>
                              <p:par>
                                <p:cTn id="10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12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4500"/>
                            </p:stCondLst>
                            <p:childTnLst>
                              <p:par>
                                <p:cTn id="10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55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7000"/>
                            </p:stCondLst>
                            <p:childTnLst>
                              <p:par>
                                <p:cTn id="1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75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9500"/>
                            </p:stCondLst>
                            <p:childTnLst>
                              <p:par>
                                <p:cTn id="134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42500"/>
                            </p:stCondLst>
                            <p:childTnLst>
                              <p:par>
                                <p:cTn id="142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4000"/>
                            </p:stCondLst>
                            <p:childTnLst>
                              <p:par>
                                <p:cTn id="14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5500"/>
                            </p:stCondLst>
                            <p:childTnLst>
                              <p:par>
                                <p:cTn id="150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47000"/>
                            </p:stCondLst>
                            <p:childTnLst>
                              <p:par>
                                <p:cTn id="1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6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47500"/>
                            </p:stCondLst>
                            <p:childTnLst>
                              <p:par>
                                <p:cTn id="1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48000"/>
                            </p:stCondLst>
                            <p:childTnLst>
                              <p:par>
                                <p:cTn id="16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49500"/>
                            </p:stCondLst>
                            <p:childTnLst>
                              <p:par>
                                <p:cTn id="1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500"/>
                            </p:stCondLst>
                            <p:childTnLst>
                              <p:par>
                                <p:cTn id="17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4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4000"/>
                            </p:stCondLst>
                            <p:childTnLst>
                              <p:par>
                                <p:cTn id="17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animBg="1"/>
      <p:bldP spid="17" grpId="0" animBg="1"/>
      <p:bldP spid="34" grpId="0" animBg="1"/>
      <p:bldP spid="315" grpId="0" animBg="1"/>
      <p:bldP spid="317" grpId="0" animBg="1"/>
      <p:bldP spid="319" grpId="0" animBg="1"/>
      <p:bldP spid="57" grpId="0" animBg="1"/>
      <p:bldP spid="61" grpId="0" animBg="1"/>
      <p:bldP spid="67" grpId="0" animBg="1"/>
      <p:bldP spid="68" grpId="0" animBg="1"/>
      <p:bldP spid="69" grpId="0" animBg="1"/>
      <p:bldP spid="132" grpId="0" animBg="1"/>
      <p:bldP spid="180" grpId="0" animBg="1"/>
      <p:bldP spid="192" grpId="0" animBg="1"/>
      <p:bldP spid="2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9D4092-D55A-473C-ACEF-454A742E1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9746"/>
            <a:ext cx="10515600" cy="268286"/>
          </a:xfrm>
        </p:spPr>
        <p:txBody>
          <a:bodyPr>
            <a:noAutofit/>
          </a:bodyPr>
          <a:lstStyle/>
          <a:p>
            <a:pPr algn="ctr"/>
            <a:r>
              <a:rPr lang="es-A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Procesos típicos de la Industria Aceitera</a:t>
            </a:r>
          </a:p>
        </p:txBody>
      </p:sp>
      <p:pic>
        <p:nvPicPr>
          <p:cNvPr id="367" name="Imagen 366">
            <a:extLst>
              <a:ext uri="{FF2B5EF4-FFF2-40B4-BE49-F238E27FC236}">
                <a16:creationId xmlns:a16="http://schemas.microsoft.com/office/drawing/2014/main" id="{E280FEBF-A93E-458A-8D7A-2A63AD228E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18" y="5960860"/>
            <a:ext cx="2470712" cy="617678"/>
          </a:xfrm>
          <a:prstGeom prst="rect">
            <a:avLst/>
          </a:prstGeom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id="{E4A08FB2-1088-43B3-9563-DF04B4C13798}"/>
              </a:ext>
            </a:extLst>
          </p:cNvPr>
          <p:cNvGrpSpPr/>
          <p:nvPr/>
        </p:nvGrpSpPr>
        <p:grpSpPr>
          <a:xfrm>
            <a:off x="747658" y="788032"/>
            <a:ext cx="10917590" cy="2613838"/>
            <a:chOff x="747658" y="788032"/>
            <a:chExt cx="10917590" cy="2613838"/>
          </a:xfrm>
        </p:grpSpPr>
        <p:sp>
          <p:nvSpPr>
            <p:cNvPr id="15" name="Flecha: a la derecha 14">
              <a:extLst>
                <a:ext uri="{FF2B5EF4-FFF2-40B4-BE49-F238E27FC236}">
                  <a16:creationId xmlns:a16="http://schemas.microsoft.com/office/drawing/2014/main" id="{53A13332-27BB-4439-A95A-53FCA6B69DCA}"/>
                </a:ext>
              </a:extLst>
            </p:cNvPr>
            <p:cNvSpPr/>
            <p:nvPr/>
          </p:nvSpPr>
          <p:spPr>
            <a:xfrm>
              <a:off x="747658" y="1676601"/>
              <a:ext cx="856134" cy="1725269"/>
            </a:xfrm>
            <a:prstGeom prst="rightArrow">
              <a:avLst>
                <a:gd name="adj1" fmla="val 50000"/>
                <a:gd name="adj2" fmla="val 4661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sz="1400" dirty="0"/>
                <a:t>M. Prima</a:t>
              </a:r>
            </a:p>
          </p:txBody>
        </p:sp>
        <p:sp>
          <p:nvSpPr>
            <p:cNvPr id="17" name="Rectángulo: esquinas redondeadas 16">
              <a:extLst>
                <a:ext uri="{FF2B5EF4-FFF2-40B4-BE49-F238E27FC236}">
                  <a16:creationId xmlns:a16="http://schemas.microsoft.com/office/drawing/2014/main" id="{8884799D-2211-4EC3-ABC0-FBD241B1584E}"/>
                </a:ext>
              </a:extLst>
            </p:cNvPr>
            <p:cNvSpPr/>
            <p:nvPr/>
          </p:nvSpPr>
          <p:spPr>
            <a:xfrm>
              <a:off x="2114313" y="2307159"/>
              <a:ext cx="900000" cy="46415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sz="1200" dirty="0"/>
                <a:t>Molienda/</a:t>
              </a:r>
            </a:p>
            <a:p>
              <a:pPr algn="ctr"/>
              <a:r>
                <a:rPr lang="es-AR" sz="1200" dirty="0"/>
                <a:t>Prensado</a:t>
              </a:r>
            </a:p>
          </p:txBody>
        </p:sp>
        <p:cxnSp>
          <p:nvCxnSpPr>
            <p:cNvPr id="36" name="Conector recto de flecha 35">
              <a:extLst>
                <a:ext uri="{FF2B5EF4-FFF2-40B4-BE49-F238E27FC236}">
                  <a16:creationId xmlns:a16="http://schemas.microsoft.com/office/drawing/2014/main" id="{9DDF4226-D3B2-4E14-868A-03255BDE60B5}"/>
                </a:ext>
              </a:extLst>
            </p:cNvPr>
            <p:cNvCxnSpPr>
              <a:cxnSpLocks/>
              <a:endCxn id="17" idx="1"/>
            </p:cNvCxnSpPr>
            <p:nvPr/>
          </p:nvCxnSpPr>
          <p:spPr>
            <a:xfrm>
              <a:off x="1603790" y="2539235"/>
              <a:ext cx="510523" cy="1"/>
            </a:xfrm>
            <a:prstGeom prst="straightConnector1">
              <a:avLst/>
            </a:prstGeom>
            <a:ln w="3810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5" name="Rectángulo: esquinas redondeadas 314">
              <a:extLst>
                <a:ext uri="{FF2B5EF4-FFF2-40B4-BE49-F238E27FC236}">
                  <a16:creationId xmlns:a16="http://schemas.microsoft.com/office/drawing/2014/main" id="{55863B80-1973-43CC-BF0F-92300B8A859C}"/>
                </a:ext>
              </a:extLst>
            </p:cNvPr>
            <p:cNvSpPr/>
            <p:nvPr/>
          </p:nvSpPr>
          <p:spPr>
            <a:xfrm rot="16200000">
              <a:off x="10316460" y="1669147"/>
              <a:ext cx="2229904" cy="467673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sz="1200" dirty="0"/>
                <a:t>Aceites aptos para Consumir</a:t>
              </a:r>
            </a:p>
          </p:txBody>
        </p:sp>
        <p:sp>
          <p:nvSpPr>
            <p:cNvPr id="57" name="Rectángulo: esquinas redondeadas 56">
              <a:extLst>
                <a:ext uri="{FF2B5EF4-FFF2-40B4-BE49-F238E27FC236}">
                  <a16:creationId xmlns:a16="http://schemas.microsoft.com/office/drawing/2014/main" id="{C4722717-931F-449D-964A-82DCC2DCC20B}"/>
                </a:ext>
              </a:extLst>
            </p:cNvPr>
            <p:cNvSpPr/>
            <p:nvPr/>
          </p:nvSpPr>
          <p:spPr>
            <a:xfrm>
              <a:off x="3524834" y="2307159"/>
              <a:ext cx="900000" cy="46415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sz="1200" dirty="0"/>
                <a:t>Filtrado</a:t>
              </a:r>
            </a:p>
          </p:txBody>
        </p:sp>
        <p:cxnSp>
          <p:nvCxnSpPr>
            <p:cNvPr id="146" name="Conector recto de flecha 145">
              <a:extLst>
                <a:ext uri="{FF2B5EF4-FFF2-40B4-BE49-F238E27FC236}">
                  <a16:creationId xmlns:a16="http://schemas.microsoft.com/office/drawing/2014/main" id="{BE1C3502-538A-425C-8027-F94EB8E79D9F}"/>
                </a:ext>
              </a:extLst>
            </p:cNvPr>
            <p:cNvCxnSpPr>
              <a:cxnSpLocks/>
            </p:cNvCxnSpPr>
            <p:nvPr/>
          </p:nvCxnSpPr>
          <p:spPr>
            <a:xfrm>
              <a:off x="3025143" y="2539234"/>
              <a:ext cx="510523" cy="1"/>
            </a:xfrm>
            <a:prstGeom prst="straightConnector1">
              <a:avLst/>
            </a:prstGeom>
            <a:ln w="3810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Conector recto de flecha 162">
              <a:extLst>
                <a:ext uri="{FF2B5EF4-FFF2-40B4-BE49-F238E27FC236}">
                  <a16:creationId xmlns:a16="http://schemas.microsoft.com/office/drawing/2014/main" id="{8704EE47-66DC-47F6-9E18-9D8E067C123E}"/>
                </a:ext>
              </a:extLst>
            </p:cNvPr>
            <p:cNvCxnSpPr>
              <a:cxnSpLocks/>
            </p:cNvCxnSpPr>
            <p:nvPr/>
          </p:nvCxnSpPr>
          <p:spPr>
            <a:xfrm>
              <a:off x="4650598" y="1270402"/>
              <a:ext cx="6546975" cy="0"/>
            </a:xfrm>
            <a:prstGeom prst="straightConnector1">
              <a:avLst/>
            </a:prstGeom>
            <a:ln w="38100">
              <a:solidFill>
                <a:schemeClr val="accent1">
                  <a:lumMod val="60000"/>
                  <a:lumOff val="40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Conector recto 163">
              <a:extLst>
                <a:ext uri="{FF2B5EF4-FFF2-40B4-BE49-F238E27FC236}">
                  <a16:creationId xmlns:a16="http://schemas.microsoft.com/office/drawing/2014/main" id="{1737C785-08E8-4EE3-8A7B-5CE8D311D25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50597" y="1270402"/>
              <a:ext cx="3" cy="1259307"/>
            </a:xfrm>
            <a:prstGeom prst="line">
              <a:avLst/>
            </a:prstGeom>
            <a:ln w="38100">
              <a:solidFill>
                <a:schemeClr val="accent1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Conector recto 203">
              <a:extLst>
                <a:ext uri="{FF2B5EF4-FFF2-40B4-BE49-F238E27FC236}">
                  <a16:creationId xmlns:a16="http://schemas.microsoft.com/office/drawing/2014/main" id="{1695B6D7-60B8-444C-903F-42C4C86262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24834" y="2529709"/>
              <a:ext cx="225763" cy="6919"/>
            </a:xfrm>
            <a:prstGeom prst="line">
              <a:avLst/>
            </a:prstGeom>
            <a:ln w="38100">
              <a:solidFill>
                <a:schemeClr val="accent1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CuadroTexto 46">
            <a:extLst>
              <a:ext uri="{FF2B5EF4-FFF2-40B4-BE49-F238E27FC236}">
                <a16:creationId xmlns:a16="http://schemas.microsoft.com/office/drawing/2014/main" id="{A428808F-712E-47C1-A87D-1AED8FD252ED}"/>
              </a:ext>
            </a:extLst>
          </p:cNvPr>
          <p:cNvSpPr txBox="1"/>
          <p:nvPr/>
        </p:nvSpPr>
        <p:spPr>
          <a:xfrm>
            <a:off x="666365" y="2697910"/>
            <a:ext cx="3677176" cy="2157102"/>
          </a:xfrm>
          <a:prstGeom prst="rect">
            <a:avLst/>
          </a:prstGeom>
          <a:solidFill>
            <a:schemeClr val="bg1"/>
          </a:solidFill>
          <a:effectLst>
            <a:outerShdw blurRad="1143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0000" tIns="108000" rIns="180000" bIns="108000" rtlCol="0">
            <a:spAutoFit/>
          </a:bodyPr>
          <a:lstStyle>
            <a:defPPr>
              <a:defRPr lang="es-AR"/>
            </a:defPPr>
            <a:lvl1pPr>
              <a:defRPr>
                <a:latin typeface="Roboto"/>
              </a:defRPr>
            </a:lvl1pPr>
          </a:lstStyle>
          <a:p>
            <a:r>
              <a:rPr lang="es-AR" dirty="0">
                <a:hlinkClick r:id="rId3"/>
              </a:rPr>
              <a:t>FT2-A</a:t>
            </a:r>
            <a:r>
              <a:rPr lang="es-AR" dirty="0"/>
              <a:t> Trituradora/Machacadora - Molino de Martillo p/Laboratorio</a:t>
            </a:r>
          </a:p>
          <a:p>
            <a:r>
              <a:rPr lang="es-AR" dirty="0">
                <a:hlinkClick r:id="rId4"/>
              </a:rPr>
              <a:t>FT28-E</a:t>
            </a:r>
            <a:r>
              <a:rPr lang="es-AR" dirty="0"/>
              <a:t> Prensa de husillo para extracción de aceite</a:t>
            </a:r>
          </a:p>
          <a:p>
            <a:r>
              <a:rPr lang="es-AR" dirty="0">
                <a:hlinkClick r:id="rId5"/>
              </a:rPr>
              <a:t>FT14-A</a:t>
            </a:r>
            <a:r>
              <a:rPr lang="es-AR" dirty="0"/>
              <a:t> Filtro prensa de placas y marcos, de acero inoxidable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EF466D8-6FFC-48A7-802E-AD4482BFD0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186" y="2529709"/>
            <a:ext cx="2400703" cy="281628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BF6F94D-290F-4F5D-B32A-889B4633F7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254" y="3221771"/>
            <a:ext cx="2203712" cy="168741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10C0456-B80B-453A-B01B-FEFBB30C084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1089" y="3089322"/>
            <a:ext cx="2114160" cy="195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568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8000">
        <p:fade/>
      </p:transition>
    </mc:Choice>
    <mc:Fallback>
      <p:transition spd="med" advTm="1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9D4092-D55A-473C-ACEF-454A742E1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9746"/>
            <a:ext cx="10515600" cy="268286"/>
          </a:xfrm>
        </p:spPr>
        <p:txBody>
          <a:bodyPr>
            <a:noAutofit/>
          </a:bodyPr>
          <a:lstStyle/>
          <a:p>
            <a:pPr algn="ctr"/>
            <a:r>
              <a:rPr lang="es-A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Procesos típicos de la Industria Aceitera</a:t>
            </a:r>
          </a:p>
        </p:txBody>
      </p:sp>
      <p:sp>
        <p:nvSpPr>
          <p:cNvPr id="15" name="Flecha: a la derecha 14">
            <a:extLst>
              <a:ext uri="{FF2B5EF4-FFF2-40B4-BE49-F238E27FC236}">
                <a16:creationId xmlns:a16="http://schemas.microsoft.com/office/drawing/2014/main" id="{53A13332-27BB-4439-A95A-53FCA6B69DCA}"/>
              </a:ext>
            </a:extLst>
          </p:cNvPr>
          <p:cNvSpPr/>
          <p:nvPr/>
        </p:nvSpPr>
        <p:spPr>
          <a:xfrm>
            <a:off x="747658" y="1676601"/>
            <a:ext cx="856134" cy="1725269"/>
          </a:xfrm>
          <a:prstGeom prst="rightArrow">
            <a:avLst>
              <a:gd name="adj1" fmla="val 50000"/>
              <a:gd name="adj2" fmla="val 46616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400" dirty="0"/>
              <a:t>M. Prima</a:t>
            </a: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8884799D-2211-4EC3-ABC0-FBD241B1584E}"/>
              </a:ext>
            </a:extLst>
          </p:cNvPr>
          <p:cNvSpPr/>
          <p:nvPr/>
        </p:nvSpPr>
        <p:spPr>
          <a:xfrm>
            <a:off x="2114313" y="2307159"/>
            <a:ext cx="900000" cy="46415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dirty="0"/>
              <a:t>Molienda/</a:t>
            </a:r>
          </a:p>
          <a:p>
            <a:pPr algn="ctr"/>
            <a:r>
              <a:rPr lang="es-AR" sz="1200" dirty="0"/>
              <a:t>Prensado</a:t>
            </a:r>
          </a:p>
        </p:txBody>
      </p:sp>
      <p:cxnSp>
        <p:nvCxnSpPr>
          <p:cNvPr id="36" name="Conector recto de flecha 35">
            <a:extLst>
              <a:ext uri="{FF2B5EF4-FFF2-40B4-BE49-F238E27FC236}">
                <a16:creationId xmlns:a16="http://schemas.microsoft.com/office/drawing/2014/main" id="{9DDF4226-D3B2-4E14-868A-03255BDE60B5}"/>
              </a:ext>
            </a:extLst>
          </p:cNvPr>
          <p:cNvCxnSpPr>
            <a:cxnSpLocks/>
            <a:endCxn id="17" idx="1"/>
          </p:cNvCxnSpPr>
          <p:nvPr/>
        </p:nvCxnSpPr>
        <p:spPr>
          <a:xfrm>
            <a:off x="1603790" y="2539235"/>
            <a:ext cx="510523" cy="1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5" name="Rectángulo: esquinas redondeadas 314">
            <a:extLst>
              <a:ext uri="{FF2B5EF4-FFF2-40B4-BE49-F238E27FC236}">
                <a16:creationId xmlns:a16="http://schemas.microsoft.com/office/drawing/2014/main" id="{55863B80-1973-43CC-BF0F-92300B8A859C}"/>
              </a:ext>
            </a:extLst>
          </p:cNvPr>
          <p:cNvSpPr/>
          <p:nvPr/>
        </p:nvSpPr>
        <p:spPr>
          <a:xfrm rot="16200000">
            <a:off x="10316460" y="1669147"/>
            <a:ext cx="2229904" cy="46767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dirty="0"/>
              <a:t>Aceites aptos para Consumir</a:t>
            </a:r>
          </a:p>
        </p:txBody>
      </p:sp>
      <p:pic>
        <p:nvPicPr>
          <p:cNvPr id="367" name="Imagen 366">
            <a:extLst>
              <a:ext uri="{FF2B5EF4-FFF2-40B4-BE49-F238E27FC236}">
                <a16:creationId xmlns:a16="http://schemas.microsoft.com/office/drawing/2014/main" id="{E280FEBF-A93E-458A-8D7A-2A63AD228E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18" y="5960860"/>
            <a:ext cx="2470712" cy="617678"/>
          </a:xfrm>
          <a:prstGeom prst="rect">
            <a:avLst/>
          </a:prstGeom>
        </p:spPr>
      </p:pic>
      <p:sp>
        <p:nvSpPr>
          <p:cNvPr id="57" name="Rectángulo: esquinas redondeadas 56">
            <a:extLst>
              <a:ext uri="{FF2B5EF4-FFF2-40B4-BE49-F238E27FC236}">
                <a16:creationId xmlns:a16="http://schemas.microsoft.com/office/drawing/2014/main" id="{C4722717-931F-449D-964A-82DCC2DCC20B}"/>
              </a:ext>
            </a:extLst>
          </p:cNvPr>
          <p:cNvSpPr/>
          <p:nvPr/>
        </p:nvSpPr>
        <p:spPr>
          <a:xfrm>
            <a:off x="3524834" y="2307159"/>
            <a:ext cx="900000" cy="46415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dirty="0"/>
              <a:t>Filtrado</a:t>
            </a:r>
          </a:p>
        </p:txBody>
      </p:sp>
      <p:cxnSp>
        <p:nvCxnSpPr>
          <p:cNvPr id="146" name="Conector recto de flecha 145">
            <a:extLst>
              <a:ext uri="{FF2B5EF4-FFF2-40B4-BE49-F238E27FC236}">
                <a16:creationId xmlns:a16="http://schemas.microsoft.com/office/drawing/2014/main" id="{BE1C3502-538A-425C-8027-F94EB8E79D9F}"/>
              </a:ext>
            </a:extLst>
          </p:cNvPr>
          <p:cNvCxnSpPr>
            <a:cxnSpLocks/>
          </p:cNvCxnSpPr>
          <p:nvPr/>
        </p:nvCxnSpPr>
        <p:spPr>
          <a:xfrm>
            <a:off x="3025143" y="2539234"/>
            <a:ext cx="510523" cy="1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Conector recto de flecha 162">
            <a:extLst>
              <a:ext uri="{FF2B5EF4-FFF2-40B4-BE49-F238E27FC236}">
                <a16:creationId xmlns:a16="http://schemas.microsoft.com/office/drawing/2014/main" id="{8704EE47-66DC-47F6-9E18-9D8E067C123E}"/>
              </a:ext>
            </a:extLst>
          </p:cNvPr>
          <p:cNvCxnSpPr>
            <a:cxnSpLocks/>
          </p:cNvCxnSpPr>
          <p:nvPr/>
        </p:nvCxnSpPr>
        <p:spPr>
          <a:xfrm>
            <a:off x="4650598" y="1270402"/>
            <a:ext cx="6546975" cy="0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Conector recto 163">
            <a:extLst>
              <a:ext uri="{FF2B5EF4-FFF2-40B4-BE49-F238E27FC236}">
                <a16:creationId xmlns:a16="http://schemas.microsoft.com/office/drawing/2014/main" id="{1737C785-08E8-4EE3-8A7B-5CE8D311D25E}"/>
              </a:ext>
            </a:extLst>
          </p:cNvPr>
          <p:cNvCxnSpPr>
            <a:cxnSpLocks/>
          </p:cNvCxnSpPr>
          <p:nvPr/>
        </p:nvCxnSpPr>
        <p:spPr>
          <a:xfrm flipV="1">
            <a:off x="4650597" y="1270402"/>
            <a:ext cx="3" cy="1259307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Conector recto 203">
            <a:extLst>
              <a:ext uri="{FF2B5EF4-FFF2-40B4-BE49-F238E27FC236}">
                <a16:creationId xmlns:a16="http://schemas.microsoft.com/office/drawing/2014/main" id="{1695B6D7-60B8-444C-903F-42C4C8626271}"/>
              </a:ext>
            </a:extLst>
          </p:cNvPr>
          <p:cNvCxnSpPr>
            <a:cxnSpLocks/>
          </p:cNvCxnSpPr>
          <p:nvPr/>
        </p:nvCxnSpPr>
        <p:spPr>
          <a:xfrm flipV="1">
            <a:off x="4424834" y="2529709"/>
            <a:ext cx="225763" cy="6919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o 2">
            <a:extLst>
              <a:ext uri="{FF2B5EF4-FFF2-40B4-BE49-F238E27FC236}">
                <a16:creationId xmlns:a16="http://schemas.microsoft.com/office/drawing/2014/main" id="{74D17814-FE5E-4148-B622-3F5B58846B6A}"/>
              </a:ext>
            </a:extLst>
          </p:cNvPr>
          <p:cNvGrpSpPr/>
          <p:nvPr/>
        </p:nvGrpSpPr>
        <p:grpSpPr>
          <a:xfrm>
            <a:off x="4415914" y="1676601"/>
            <a:ext cx="6781659" cy="1341343"/>
            <a:chOff x="4415914" y="1676601"/>
            <a:chExt cx="6781659" cy="1341343"/>
          </a:xfrm>
        </p:grpSpPr>
        <p:cxnSp>
          <p:nvCxnSpPr>
            <p:cNvPr id="64" name="Conector recto de flecha 63">
              <a:extLst>
                <a:ext uri="{FF2B5EF4-FFF2-40B4-BE49-F238E27FC236}">
                  <a16:creationId xmlns:a16="http://schemas.microsoft.com/office/drawing/2014/main" id="{13170E18-BBCD-4684-A4E3-4CEBBEAB7421}"/>
                </a:ext>
              </a:extLst>
            </p:cNvPr>
            <p:cNvCxnSpPr>
              <a:cxnSpLocks/>
            </p:cNvCxnSpPr>
            <p:nvPr/>
          </p:nvCxnSpPr>
          <p:spPr>
            <a:xfrm>
              <a:off x="8290978" y="2084928"/>
              <a:ext cx="2906595" cy="0"/>
            </a:xfrm>
            <a:prstGeom prst="straightConnector1">
              <a:avLst/>
            </a:prstGeom>
            <a:ln w="38100">
              <a:solidFill>
                <a:schemeClr val="accent1">
                  <a:lumMod val="20000"/>
                  <a:lumOff val="80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ángulo: esquinas redondeadas 60">
              <a:extLst>
                <a:ext uri="{FF2B5EF4-FFF2-40B4-BE49-F238E27FC236}">
                  <a16:creationId xmlns:a16="http://schemas.microsoft.com/office/drawing/2014/main" id="{1294A86C-F5D1-4E1E-BBEB-623BA33330C9}"/>
                </a:ext>
              </a:extLst>
            </p:cNvPr>
            <p:cNvSpPr/>
            <p:nvPr/>
          </p:nvSpPr>
          <p:spPr>
            <a:xfrm>
              <a:off x="4935355" y="2069273"/>
              <a:ext cx="1350000" cy="93992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sz="1200" dirty="0"/>
                <a:t>Extracción con </a:t>
              </a:r>
            </a:p>
            <a:p>
              <a:pPr algn="ctr"/>
              <a:r>
                <a:rPr lang="es-AR" sz="1200" dirty="0"/>
                <a:t>solventes</a:t>
              </a:r>
            </a:p>
            <a:p>
              <a:pPr algn="ctr"/>
              <a:r>
                <a:rPr lang="es-AR" sz="1200" dirty="0" err="1"/>
                <a:t>Desolventización</a:t>
              </a:r>
              <a:endParaRPr lang="es-AR" sz="1200" dirty="0"/>
            </a:p>
          </p:txBody>
        </p:sp>
        <p:sp>
          <p:nvSpPr>
            <p:cNvPr id="67" name="Rectángulo: esquinas redondeadas 66">
              <a:extLst>
                <a:ext uri="{FF2B5EF4-FFF2-40B4-BE49-F238E27FC236}">
                  <a16:creationId xmlns:a16="http://schemas.microsoft.com/office/drawing/2014/main" id="{9442D586-B4E7-4AC2-8C6B-A17D2CE73B7E}"/>
                </a:ext>
              </a:extLst>
            </p:cNvPr>
            <p:cNvSpPr/>
            <p:nvPr/>
          </p:nvSpPr>
          <p:spPr>
            <a:xfrm>
              <a:off x="6795876" y="2060526"/>
              <a:ext cx="1252583" cy="95741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sz="1200" dirty="0"/>
                <a:t>Neutralización</a:t>
              </a:r>
            </a:p>
            <a:p>
              <a:pPr algn="ctr"/>
              <a:r>
                <a:rPr lang="es-AR" sz="1200" dirty="0"/>
                <a:t>Enjuague</a:t>
              </a:r>
            </a:p>
            <a:p>
              <a:pPr algn="ctr"/>
              <a:r>
                <a:rPr lang="es-AR" sz="1200" dirty="0"/>
                <a:t>Blanqueo</a:t>
              </a:r>
            </a:p>
          </p:txBody>
        </p:sp>
        <p:sp>
          <p:nvSpPr>
            <p:cNvPr id="68" name="Rectángulo: esquinas redondeadas 67">
              <a:extLst>
                <a:ext uri="{FF2B5EF4-FFF2-40B4-BE49-F238E27FC236}">
                  <a16:creationId xmlns:a16="http://schemas.microsoft.com/office/drawing/2014/main" id="{15C95914-3F03-4699-B576-A8F375F06B62}"/>
                </a:ext>
              </a:extLst>
            </p:cNvPr>
            <p:cNvSpPr/>
            <p:nvPr/>
          </p:nvSpPr>
          <p:spPr>
            <a:xfrm>
              <a:off x="8558982" y="2297633"/>
              <a:ext cx="1252583" cy="46415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sz="1200" dirty="0"/>
                <a:t>Desodorización/</a:t>
              </a:r>
            </a:p>
            <a:p>
              <a:pPr algn="ctr"/>
              <a:r>
                <a:rPr lang="es-AR" sz="1200" dirty="0"/>
                <a:t>Pulido</a:t>
              </a:r>
            </a:p>
          </p:txBody>
        </p:sp>
        <p:cxnSp>
          <p:nvCxnSpPr>
            <p:cNvPr id="147" name="Conector recto de flecha 146">
              <a:extLst>
                <a:ext uri="{FF2B5EF4-FFF2-40B4-BE49-F238E27FC236}">
                  <a16:creationId xmlns:a16="http://schemas.microsoft.com/office/drawing/2014/main" id="{9C6844F0-AE87-4E98-80ED-4F7BFD4CCAB1}"/>
                </a:ext>
              </a:extLst>
            </p:cNvPr>
            <p:cNvCxnSpPr>
              <a:cxnSpLocks/>
            </p:cNvCxnSpPr>
            <p:nvPr/>
          </p:nvCxnSpPr>
          <p:spPr>
            <a:xfrm>
              <a:off x="4415914" y="2533014"/>
              <a:ext cx="510523" cy="1"/>
            </a:xfrm>
            <a:prstGeom prst="straightConnector1">
              <a:avLst/>
            </a:prstGeom>
            <a:ln w="3810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Conector recto de flecha 147">
              <a:extLst>
                <a:ext uri="{FF2B5EF4-FFF2-40B4-BE49-F238E27FC236}">
                  <a16:creationId xmlns:a16="http://schemas.microsoft.com/office/drawing/2014/main" id="{8FC576DF-E646-4C61-BD93-DEC14B3C53D3}"/>
                </a:ext>
              </a:extLst>
            </p:cNvPr>
            <p:cNvCxnSpPr>
              <a:cxnSpLocks/>
            </p:cNvCxnSpPr>
            <p:nvPr/>
          </p:nvCxnSpPr>
          <p:spPr>
            <a:xfrm>
              <a:off x="6285353" y="2533014"/>
              <a:ext cx="510523" cy="1"/>
            </a:xfrm>
            <a:prstGeom prst="straightConnector1">
              <a:avLst/>
            </a:prstGeom>
            <a:ln w="3810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Conector recto de flecha 148">
              <a:extLst>
                <a:ext uri="{FF2B5EF4-FFF2-40B4-BE49-F238E27FC236}">
                  <a16:creationId xmlns:a16="http://schemas.microsoft.com/office/drawing/2014/main" id="{C2E1759D-37BB-4FD7-A118-E35C5373CE68}"/>
                </a:ext>
              </a:extLst>
            </p:cNvPr>
            <p:cNvCxnSpPr>
              <a:cxnSpLocks/>
            </p:cNvCxnSpPr>
            <p:nvPr/>
          </p:nvCxnSpPr>
          <p:spPr>
            <a:xfrm>
              <a:off x="8058770" y="2533014"/>
              <a:ext cx="510523" cy="1"/>
            </a:xfrm>
            <a:prstGeom prst="straightConnector1">
              <a:avLst/>
            </a:prstGeom>
            <a:ln w="3810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Conector recto de flecha 149">
              <a:extLst>
                <a:ext uri="{FF2B5EF4-FFF2-40B4-BE49-F238E27FC236}">
                  <a16:creationId xmlns:a16="http://schemas.microsoft.com/office/drawing/2014/main" id="{3A8B3A95-2B2E-4A8F-B1A9-8AE614E40BF2}"/>
                </a:ext>
              </a:extLst>
            </p:cNvPr>
            <p:cNvCxnSpPr>
              <a:cxnSpLocks/>
            </p:cNvCxnSpPr>
            <p:nvPr/>
          </p:nvCxnSpPr>
          <p:spPr>
            <a:xfrm>
              <a:off x="9822425" y="2539234"/>
              <a:ext cx="1375148" cy="0"/>
            </a:xfrm>
            <a:prstGeom prst="straightConnector1">
              <a:avLst/>
            </a:prstGeom>
            <a:ln w="3810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Conector recto 151">
              <a:extLst>
                <a:ext uri="{FF2B5EF4-FFF2-40B4-BE49-F238E27FC236}">
                  <a16:creationId xmlns:a16="http://schemas.microsoft.com/office/drawing/2014/main" id="{51E41A87-86C8-47AF-9D72-F2DA1587150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90978" y="2069273"/>
              <a:ext cx="0" cy="460437"/>
            </a:xfrm>
            <a:prstGeom prst="line">
              <a:avLst/>
            </a:prstGeom>
            <a:ln w="38100">
              <a:solidFill>
                <a:schemeClr val="accent1">
                  <a:lumMod val="20000"/>
                  <a:lumOff val="8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Conector recto de flecha 157">
              <a:extLst>
                <a:ext uri="{FF2B5EF4-FFF2-40B4-BE49-F238E27FC236}">
                  <a16:creationId xmlns:a16="http://schemas.microsoft.com/office/drawing/2014/main" id="{325B337D-1DBA-4E06-8027-2D24E1126B33}"/>
                </a:ext>
              </a:extLst>
            </p:cNvPr>
            <p:cNvCxnSpPr>
              <a:cxnSpLocks/>
            </p:cNvCxnSpPr>
            <p:nvPr/>
          </p:nvCxnSpPr>
          <p:spPr>
            <a:xfrm>
              <a:off x="6470788" y="1676601"/>
              <a:ext cx="4726785" cy="0"/>
            </a:xfrm>
            <a:prstGeom prst="straightConnector1">
              <a:avLst/>
            </a:prstGeom>
            <a:ln w="38100">
              <a:solidFill>
                <a:schemeClr val="accent1">
                  <a:lumMod val="40000"/>
                  <a:lumOff val="60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Conector recto 158">
              <a:extLst>
                <a:ext uri="{FF2B5EF4-FFF2-40B4-BE49-F238E27FC236}">
                  <a16:creationId xmlns:a16="http://schemas.microsoft.com/office/drawing/2014/main" id="{EC1437C8-3574-4997-A95C-770AC25809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70788" y="1676601"/>
              <a:ext cx="0" cy="844633"/>
            </a:xfrm>
            <a:prstGeom prst="line">
              <a:avLst/>
            </a:prstGeom>
            <a:ln w="38100">
              <a:solidFill>
                <a:schemeClr val="accent1">
                  <a:lumMod val="40000"/>
                  <a:lumOff val="6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Conector recto 206">
              <a:extLst>
                <a:ext uri="{FF2B5EF4-FFF2-40B4-BE49-F238E27FC236}">
                  <a16:creationId xmlns:a16="http://schemas.microsoft.com/office/drawing/2014/main" id="{8F111627-543B-4D42-ABE6-4E18698B36DD}"/>
                </a:ext>
              </a:extLst>
            </p:cNvPr>
            <p:cNvCxnSpPr>
              <a:cxnSpLocks/>
            </p:cNvCxnSpPr>
            <p:nvPr/>
          </p:nvCxnSpPr>
          <p:spPr>
            <a:xfrm>
              <a:off x="6291800" y="2528154"/>
              <a:ext cx="178988" cy="8474"/>
            </a:xfrm>
            <a:prstGeom prst="line">
              <a:avLst/>
            </a:prstGeom>
            <a:ln w="38100">
              <a:solidFill>
                <a:schemeClr val="accent1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Conector recto 208">
              <a:extLst>
                <a:ext uri="{FF2B5EF4-FFF2-40B4-BE49-F238E27FC236}">
                  <a16:creationId xmlns:a16="http://schemas.microsoft.com/office/drawing/2014/main" id="{A1B03205-94D5-46D5-BFFD-D33A8B2F9F1A}"/>
                </a:ext>
              </a:extLst>
            </p:cNvPr>
            <p:cNvCxnSpPr>
              <a:cxnSpLocks/>
              <a:stCxn id="67" idx="3"/>
            </p:cNvCxnSpPr>
            <p:nvPr/>
          </p:nvCxnSpPr>
          <p:spPr>
            <a:xfrm>
              <a:off x="8048459" y="2539235"/>
              <a:ext cx="236644" cy="0"/>
            </a:xfrm>
            <a:prstGeom prst="line">
              <a:avLst/>
            </a:prstGeom>
            <a:ln w="38100">
              <a:solidFill>
                <a:schemeClr val="accent1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CuadroTexto 46">
            <a:extLst>
              <a:ext uri="{FF2B5EF4-FFF2-40B4-BE49-F238E27FC236}">
                <a16:creationId xmlns:a16="http://schemas.microsoft.com/office/drawing/2014/main" id="{A428808F-712E-47C1-A87D-1AED8FD252ED}"/>
              </a:ext>
            </a:extLst>
          </p:cNvPr>
          <p:cNvSpPr txBox="1"/>
          <p:nvPr/>
        </p:nvSpPr>
        <p:spPr>
          <a:xfrm>
            <a:off x="661050" y="3549778"/>
            <a:ext cx="4677524" cy="2157102"/>
          </a:xfrm>
          <a:prstGeom prst="rect">
            <a:avLst/>
          </a:prstGeom>
          <a:solidFill>
            <a:schemeClr val="bg1"/>
          </a:solidFill>
          <a:effectLst>
            <a:outerShdw blurRad="1143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0000" tIns="108000" rIns="180000" bIns="108000" rtlCol="0">
            <a:spAutoFit/>
          </a:bodyPr>
          <a:lstStyle>
            <a:defPPr>
              <a:defRPr lang="es-AR"/>
            </a:defPPr>
            <a:lvl1pPr>
              <a:defRPr>
                <a:latin typeface="Roboto"/>
              </a:defRPr>
            </a:lvl1pPr>
          </a:lstStyle>
          <a:p>
            <a:r>
              <a:rPr lang="es-AR" dirty="0">
                <a:hlinkClick r:id="rId3"/>
              </a:rPr>
              <a:t>FT29-E</a:t>
            </a:r>
            <a:r>
              <a:rPr lang="es-AR" dirty="0"/>
              <a:t> Unidad de extracción discontinua de aceites con disolventes y </a:t>
            </a:r>
            <a:r>
              <a:rPr lang="es-AR" dirty="0" err="1"/>
              <a:t>desolventización</a:t>
            </a:r>
            <a:endParaRPr lang="es-AR" dirty="0"/>
          </a:p>
          <a:p>
            <a:r>
              <a:rPr lang="es-AR" dirty="0">
                <a:hlinkClick r:id="rId4"/>
              </a:rPr>
              <a:t>FT66-E</a:t>
            </a:r>
            <a:r>
              <a:rPr lang="es-AR" dirty="0"/>
              <a:t> Neutralizador, Lavador y Blanqueador de Aceites Comestibles</a:t>
            </a:r>
          </a:p>
          <a:p>
            <a:r>
              <a:rPr lang="es-AR" dirty="0">
                <a:hlinkClick r:id="rId5"/>
              </a:rPr>
              <a:t>FT68-E</a:t>
            </a:r>
            <a:r>
              <a:rPr lang="es-AR" dirty="0"/>
              <a:t> Unidad para Desodorizar y Filtrar (pulir) Aceites Comestibles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C85E2DB-40B3-4436-9FE1-9A88A6C603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516" y="3549778"/>
            <a:ext cx="1891159" cy="216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E43043F-0050-46DB-AC3D-6EA47ED2D6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617" y="3549778"/>
            <a:ext cx="1535294" cy="216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CBB4C93-C805-475A-8A36-D16AE8185F4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854" y="3549778"/>
            <a:ext cx="1807467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522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4000">
        <p:fade/>
      </p:transition>
    </mc:Choice>
    <mc:Fallback>
      <p:transition spd="med" advTm="2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9D4092-D55A-473C-ACEF-454A742E1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9746"/>
            <a:ext cx="10515600" cy="268286"/>
          </a:xfrm>
        </p:spPr>
        <p:txBody>
          <a:bodyPr>
            <a:noAutofit/>
          </a:bodyPr>
          <a:lstStyle/>
          <a:p>
            <a:pPr algn="ctr"/>
            <a:r>
              <a:rPr lang="es-A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Procesos típicos de la Industria Aceitera</a:t>
            </a:r>
          </a:p>
        </p:txBody>
      </p:sp>
      <p:sp>
        <p:nvSpPr>
          <p:cNvPr id="15" name="Flecha: a la derecha 14">
            <a:extLst>
              <a:ext uri="{FF2B5EF4-FFF2-40B4-BE49-F238E27FC236}">
                <a16:creationId xmlns:a16="http://schemas.microsoft.com/office/drawing/2014/main" id="{53A13332-27BB-4439-A95A-53FCA6B69DCA}"/>
              </a:ext>
            </a:extLst>
          </p:cNvPr>
          <p:cNvSpPr/>
          <p:nvPr/>
        </p:nvSpPr>
        <p:spPr>
          <a:xfrm>
            <a:off x="747658" y="1676601"/>
            <a:ext cx="856134" cy="1725269"/>
          </a:xfrm>
          <a:prstGeom prst="rightArrow">
            <a:avLst>
              <a:gd name="adj1" fmla="val 50000"/>
              <a:gd name="adj2" fmla="val 46616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400" dirty="0"/>
              <a:t>M. Prima</a:t>
            </a: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8884799D-2211-4EC3-ABC0-FBD241B1584E}"/>
              </a:ext>
            </a:extLst>
          </p:cNvPr>
          <p:cNvSpPr/>
          <p:nvPr/>
        </p:nvSpPr>
        <p:spPr>
          <a:xfrm>
            <a:off x="2114313" y="2307159"/>
            <a:ext cx="900000" cy="46415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dirty="0"/>
              <a:t>Molienda/</a:t>
            </a:r>
          </a:p>
          <a:p>
            <a:pPr algn="ctr"/>
            <a:r>
              <a:rPr lang="es-AR" sz="1200" dirty="0"/>
              <a:t>Prensado</a:t>
            </a:r>
          </a:p>
        </p:txBody>
      </p:sp>
      <p:cxnSp>
        <p:nvCxnSpPr>
          <p:cNvPr id="36" name="Conector recto de flecha 35">
            <a:extLst>
              <a:ext uri="{FF2B5EF4-FFF2-40B4-BE49-F238E27FC236}">
                <a16:creationId xmlns:a16="http://schemas.microsoft.com/office/drawing/2014/main" id="{9DDF4226-D3B2-4E14-868A-03255BDE60B5}"/>
              </a:ext>
            </a:extLst>
          </p:cNvPr>
          <p:cNvCxnSpPr>
            <a:cxnSpLocks/>
            <a:endCxn id="17" idx="1"/>
          </p:cNvCxnSpPr>
          <p:nvPr/>
        </p:nvCxnSpPr>
        <p:spPr>
          <a:xfrm>
            <a:off x="1603790" y="2539235"/>
            <a:ext cx="510523" cy="1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cto de flecha 63">
            <a:extLst>
              <a:ext uri="{FF2B5EF4-FFF2-40B4-BE49-F238E27FC236}">
                <a16:creationId xmlns:a16="http://schemas.microsoft.com/office/drawing/2014/main" id="{13170E18-BBCD-4684-A4E3-4CEBBEAB7421}"/>
              </a:ext>
            </a:extLst>
          </p:cNvPr>
          <p:cNvCxnSpPr>
            <a:cxnSpLocks/>
          </p:cNvCxnSpPr>
          <p:nvPr/>
        </p:nvCxnSpPr>
        <p:spPr>
          <a:xfrm>
            <a:off x="8290978" y="2084928"/>
            <a:ext cx="2906595" cy="0"/>
          </a:xfrm>
          <a:prstGeom prst="straightConnector1">
            <a:avLst/>
          </a:prstGeom>
          <a:ln w="38100">
            <a:solidFill>
              <a:schemeClr val="accent1">
                <a:lumMod val="20000"/>
                <a:lumOff val="8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5" name="Rectángulo: esquinas redondeadas 314">
            <a:extLst>
              <a:ext uri="{FF2B5EF4-FFF2-40B4-BE49-F238E27FC236}">
                <a16:creationId xmlns:a16="http://schemas.microsoft.com/office/drawing/2014/main" id="{55863B80-1973-43CC-BF0F-92300B8A859C}"/>
              </a:ext>
            </a:extLst>
          </p:cNvPr>
          <p:cNvSpPr/>
          <p:nvPr/>
        </p:nvSpPr>
        <p:spPr>
          <a:xfrm rot="16200000">
            <a:off x="10316460" y="1669147"/>
            <a:ext cx="2229904" cy="467673"/>
          </a:xfrm>
          <a:prstGeom prst="roundRect">
            <a:avLst/>
          </a:prstGeom>
          <a:solidFill>
            <a:srgbClr val="F4CF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dirty="0"/>
              <a:t>Aceites aptos para Consumir</a:t>
            </a:r>
          </a:p>
        </p:txBody>
      </p:sp>
      <p:pic>
        <p:nvPicPr>
          <p:cNvPr id="367" name="Imagen 366">
            <a:extLst>
              <a:ext uri="{FF2B5EF4-FFF2-40B4-BE49-F238E27FC236}">
                <a16:creationId xmlns:a16="http://schemas.microsoft.com/office/drawing/2014/main" id="{E280FEBF-A93E-458A-8D7A-2A63AD228E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18" y="5960860"/>
            <a:ext cx="2470712" cy="617678"/>
          </a:xfrm>
          <a:prstGeom prst="rect">
            <a:avLst/>
          </a:prstGeom>
        </p:spPr>
      </p:pic>
      <p:sp>
        <p:nvSpPr>
          <p:cNvPr id="57" name="Rectángulo: esquinas redondeadas 56">
            <a:extLst>
              <a:ext uri="{FF2B5EF4-FFF2-40B4-BE49-F238E27FC236}">
                <a16:creationId xmlns:a16="http://schemas.microsoft.com/office/drawing/2014/main" id="{C4722717-931F-449D-964A-82DCC2DCC20B}"/>
              </a:ext>
            </a:extLst>
          </p:cNvPr>
          <p:cNvSpPr/>
          <p:nvPr/>
        </p:nvSpPr>
        <p:spPr>
          <a:xfrm>
            <a:off x="3524834" y="2307159"/>
            <a:ext cx="900000" cy="46415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dirty="0"/>
              <a:t>Filtrado</a:t>
            </a:r>
          </a:p>
        </p:txBody>
      </p:sp>
      <p:sp>
        <p:nvSpPr>
          <p:cNvPr id="61" name="Rectángulo: esquinas redondeadas 60">
            <a:extLst>
              <a:ext uri="{FF2B5EF4-FFF2-40B4-BE49-F238E27FC236}">
                <a16:creationId xmlns:a16="http://schemas.microsoft.com/office/drawing/2014/main" id="{1294A86C-F5D1-4E1E-BBEB-623BA33330C9}"/>
              </a:ext>
            </a:extLst>
          </p:cNvPr>
          <p:cNvSpPr/>
          <p:nvPr/>
        </p:nvSpPr>
        <p:spPr>
          <a:xfrm>
            <a:off x="4935355" y="2069273"/>
            <a:ext cx="1350000" cy="93992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dirty="0"/>
              <a:t>Extracción con </a:t>
            </a:r>
          </a:p>
          <a:p>
            <a:pPr algn="ctr"/>
            <a:r>
              <a:rPr lang="es-AR" sz="1200" dirty="0"/>
              <a:t>solventes</a:t>
            </a:r>
          </a:p>
          <a:p>
            <a:pPr algn="ctr"/>
            <a:r>
              <a:rPr lang="es-AR" sz="1200" dirty="0" err="1"/>
              <a:t>Desolventización</a:t>
            </a:r>
            <a:endParaRPr lang="es-AR" sz="1200" dirty="0"/>
          </a:p>
        </p:txBody>
      </p:sp>
      <p:sp>
        <p:nvSpPr>
          <p:cNvPr id="67" name="Rectángulo: esquinas redondeadas 66">
            <a:extLst>
              <a:ext uri="{FF2B5EF4-FFF2-40B4-BE49-F238E27FC236}">
                <a16:creationId xmlns:a16="http://schemas.microsoft.com/office/drawing/2014/main" id="{9442D586-B4E7-4AC2-8C6B-A17D2CE73B7E}"/>
              </a:ext>
            </a:extLst>
          </p:cNvPr>
          <p:cNvSpPr/>
          <p:nvPr/>
        </p:nvSpPr>
        <p:spPr>
          <a:xfrm>
            <a:off x="6795876" y="2060526"/>
            <a:ext cx="1252583" cy="95741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dirty="0"/>
              <a:t>Neutralización</a:t>
            </a:r>
          </a:p>
          <a:p>
            <a:pPr algn="ctr"/>
            <a:r>
              <a:rPr lang="es-AR" sz="1200" dirty="0"/>
              <a:t>Enjuague</a:t>
            </a:r>
          </a:p>
          <a:p>
            <a:pPr algn="ctr"/>
            <a:r>
              <a:rPr lang="es-AR" sz="1200" dirty="0"/>
              <a:t>Blanqueo</a:t>
            </a:r>
          </a:p>
        </p:txBody>
      </p:sp>
      <p:sp>
        <p:nvSpPr>
          <p:cNvPr id="68" name="Rectángulo: esquinas redondeadas 67">
            <a:extLst>
              <a:ext uri="{FF2B5EF4-FFF2-40B4-BE49-F238E27FC236}">
                <a16:creationId xmlns:a16="http://schemas.microsoft.com/office/drawing/2014/main" id="{15C95914-3F03-4699-B576-A8F375F06B62}"/>
              </a:ext>
            </a:extLst>
          </p:cNvPr>
          <p:cNvSpPr/>
          <p:nvPr/>
        </p:nvSpPr>
        <p:spPr>
          <a:xfrm>
            <a:off x="8558982" y="2297633"/>
            <a:ext cx="1252583" cy="46415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dirty="0"/>
              <a:t>Desodorización/</a:t>
            </a:r>
          </a:p>
          <a:p>
            <a:pPr algn="ctr"/>
            <a:r>
              <a:rPr lang="es-AR" sz="1200" dirty="0"/>
              <a:t>Pulido</a:t>
            </a:r>
          </a:p>
        </p:txBody>
      </p:sp>
      <p:cxnSp>
        <p:nvCxnSpPr>
          <p:cNvPr id="107" name="Conector recto 106">
            <a:extLst>
              <a:ext uri="{FF2B5EF4-FFF2-40B4-BE49-F238E27FC236}">
                <a16:creationId xmlns:a16="http://schemas.microsoft.com/office/drawing/2014/main" id="{DFC823C5-5972-4ED5-810F-FAB10AFEE3F2}"/>
              </a:ext>
            </a:extLst>
          </p:cNvPr>
          <p:cNvCxnSpPr>
            <a:cxnSpLocks/>
          </p:cNvCxnSpPr>
          <p:nvPr/>
        </p:nvCxnSpPr>
        <p:spPr>
          <a:xfrm flipV="1">
            <a:off x="9980919" y="2539236"/>
            <a:ext cx="0" cy="987529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ector recto 119">
            <a:extLst>
              <a:ext uri="{FF2B5EF4-FFF2-40B4-BE49-F238E27FC236}">
                <a16:creationId xmlns:a16="http://schemas.microsoft.com/office/drawing/2014/main" id="{581AF6BA-0A60-4D1F-9F34-95F533E40ABE}"/>
              </a:ext>
            </a:extLst>
          </p:cNvPr>
          <p:cNvCxnSpPr>
            <a:cxnSpLocks/>
          </p:cNvCxnSpPr>
          <p:nvPr/>
        </p:nvCxnSpPr>
        <p:spPr>
          <a:xfrm>
            <a:off x="3054783" y="3507866"/>
            <a:ext cx="6926136" cy="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onector recto 126">
            <a:extLst>
              <a:ext uri="{FF2B5EF4-FFF2-40B4-BE49-F238E27FC236}">
                <a16:creationId xmlns:a16="http://schemas.microsoft.com/office/drawing/2014/main" id="{584BA6B7-7982-4BCD-BD0E-3060DE7016B5}"/>
              </a:ext>
            </a:extLst>
          </p:cNvPr>
          <p:cNvCxnSpPr>
            <a:cxnSpLocks/>
          </p:cNvCxnSpPr>
          <p:nvPr/>
        </p:nvCxnSpPr>
        <p:spPr>
          <a:xfrm flipV="1">
            <a:off x="3054783" y="3526765"/>
            <a:ext cx="0" cy="710315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Conector recto de flecha 145">
            <a:extLst>
              <a:ext uri="{FF2B5EF4-FFF2-40B4-BE49-F238E27FC236}">
                <a16:creationId xmlns:a16="http://schemas.microsoft.com/office/drawing/2014/main" id="{BE1C3502-538A-425C-8027-F94EB8E79D9F}"/>
              </a:ext>
            </a:extLst>
          </p:cNvPr>
          <p:cNvCxnSpPr>
            <a:cxnSpLocks/>
          </p:cNvCxnSpPr>
          <p:nvPr/>
        </p:nvCxnSpPr>
        <p:spPr>
          <a:xfrm>
            <a:off x="3025143" y="2539234"/>
            <a:ext cx="510523" cy="1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Conector recto de flecha 146">
            <a:extLst>
              <a:ext uri="{FF2B5EF4-FFF2-40B4-BE49-F238E27FC236}">
                <a16:creationId xmlns:a16="http://schemas.microsoft.com/office/drawing/2014/main" id="{9C6844F0-AE87-4E98-80ED-4F7BFD4CCAB1}"/>
              </a:ext>
            </a:extLst>
          </p:cNvPr>
          <p:cNvCxnSpPr>
            <a:cxnSpLocks/>
          </p:cNvCxnSpPr>
          <p:nvPr/>
        </p:nvCxnSpPr>
        <p:spPr>
          <a:xfrm>
            <a:off x="4415914" y="2533014"/>
            <a:ext cx="510523" cy="1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Conector recto de flecha 147">
            <a:extLst>
              <a:ext uri="{FF2B5EF4-FFF2-40B4-BE49-F238E27FC236}">
                <a16:creationId xmlns:a16="http://schemas.microsoft.com/office/drawing/2014/main" id="{8FC576DF-E646-4C61-BD93-DEC14B3C53D3}"/>
              </a:ext>
            </a:extLst>
          </p:cNvPr>
          <p:cNvCxnSpPr>
            <a:cxnSpLocks/>
          </p:cNvCxnSpPr>
          <p:nvPr/>
        </p:nvCxnSpPr>
        <p:spPr>
          <a:xfrm>
            <a:off x="6285353" y="2533014"/>
            <a:ext cx="510523" cy="1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Conector recto de flecha 148">
            <a:extLst>
              <a:ext uri="{FF2B5EF4-FFF2-40B4-BE49-F238E27FC236}">
                <a16:creationId xmlns:a16="http://schemas.microsoft.com/office/drawing/2014/main" id="{C2E1759D-37BB-4FD7-A118-E35C5373CE68}"/>
              </a:ext>
            </a:extLst>
          </p:cNvPr>
          <p:cNvCxnSpPr>
            <a:cxnSpLocks/>
          </p:cNvCxnSpPr>
          <p:nvPr/>
        </p:nvCxnSpPr>
        <p:spPr>
          <a:xfrm>
            <a:off x="8058770" y="2533014"/>
            <a:ext cx="510523" cy="1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Conector recto de flecha 149">
            <a:extLst>
              <a:ext uri="{FF2B5EF4-FFF2-40B4-BE49-F238E27FC236}">
                <a16:creationId xmlns:a16="http://schemas.microsoft.com/office/drawing/2014/main" id="{3A8B3A95-2B2E-4A8F-B1A9-8AE614E40BF2}"/>
              </a:ext>
            </a:extLst>
          </p:cNvPr>
          <p:cNvCxnSpPr>
            <a:cxnSpLocks/>
          </p:cNvCxnSpPr>
          <p:nvPr/>
        </p:nvCxnSpPr>
        <p:spPr>
          <a:xfrm>
            <a:off x="9822425" y="2539234"/>
            <a:ext cx="1375148" cy="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Conector recto 151">
            <a:extLst>
              <a:ext uri="{FF2B5EF4-FFF2-40B4-BE49-F238E27FC236}">
                <a16:creationId xmlns:a16="http://schemas.microsoft.com/office/drawing/2014/main" id="{51E41A87-86C8-47AF-9D72-F2DA15871506}"/>
              </a:ext>
            </a:extLst>
          </p:cNvPr>
          <p:cNvCxnSpPr>
            <a:cxnSpLocks/>
          </p:cNvCxnSpPr>
          <p:nvPr/>
        </p:nvCxnSpPr>
        <p:spPr>
          <a:xfrm flipV="1">
            <a:off x="8290978" y="2069273"/>
            <a:ext cx="0" cy="460437"/>
          </a:xfrm>
          <a:prstGeom prst="line">
            <a:avLst/>
          </a:prstGeom>
          <a:ln w="38100">
            <a:solidFill>
              <a:schemeClr val="accent1">
                <a:lumMod val="20000"/>
                <a:lumOff val="8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Conector recto de flecha 157">
            <a:extLst>
              <a:ext uri="{FF2B5EF4-FFF2-40B4-BE49-F238E27FC236}">
                <a16:creationId xmlns:a16="http://schemas.microsoft.com/office/drawing/2014/main" id="{325B337D-1DBA-4E06-8027-2D24E1126B33}"/>
              </a:ext>
            </a:extLst>
          </p:cNvPr>
          <p:cNvCxnSpPr>
            <a:cxnSpLocks/>
          </p:cNvCxnSpPr>
          <p:nvPr/>
        </p:nvCxnSpPr>
        <p:spPr>
          <a:xfrm>
            <a:off x="6470788" y="1676601"/>
            <a:ext cx="4726785" cy="0"/>
          </a:xfrm>
          <a:prstGeom prst="straightConnector1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Conector recto 158">
            <a:extLst>
              <a:ext uri="{FF2B5EF4-FFF2-40B4-BE49-F238E27FC236}">
                <a16:creationId xmlns:a16="http://schemas.microsoft.com/office/drawing/2014/main" id="{EC1437C8-3574-4997-A95C-770AC25809FB}"/>
              </a:ext>
            </a:extLst>
          </p:cNvPr>
          <p:cNvCxnSpPr>
            <a:cxnSpLocks/>
          </p:cNvCxnSpPr>
          <p:nvPr/>
        </p:nvCxnSpPr>
        <p:spPr>
          <a:xfrm flipV="1">
            <a:off x="6470788" y="1676601"/>
            <a:ext cx="0" cy="844633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Conector recto de flecha 162">
            <a:extLst>
              <a:ext uri="{FF2B5EF4-FFF2-40B4-BE49-F238E27FC236}">
                <a16:creationId xmlns:a16="http://schemas.microsoft.com/office/drawing/2014/main" id="{8704EE47-66DC-47F6-9E18-9D8E067C123E}"/>
              </a:ext>
            </a:extLst>
          </p:cNvPr>
          <p:cNvCxnSpPr>
            <a:cxnSpLocks/>
          </p:cNvCxnSpPr>
          <p:nvPr/>
        </p:nvCxnSpPr>
        <p:spPr>
          <a:xfrm>
            <a:off x="4650598" y="1270402"/>
            <a:ext cx="6546975" cy="0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Conector recto 163">
            <a:extLst>
              <a:ext uri="{FF2B5EF4-FFF2-40B4-BE49-F238E27FC236}">
                <a16:creationId xmlns:a16="http://schemas.microsoft.com/office/drawing/2014/main" id="{1737C785-08E8-4EE3-8A7B-5CE8D311D25E}"/>
              </a:ext>
            </a:extLst>
          </p:cNvPr>
          <p:cNvCxnSpPr>
            <a:cxnSpLocks/>
          </p:cNvCxnSpPr>
          <p:nvPr/>
        </p:nvCxnSpPr>
        <p:spPr>
          <a:xfrm flipV="1">
            <a:off x="4650597" y="1270402"/>
            <a:ext cx="3" cy="1259307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Conector recto 203">
            <a:extLst>
              <a:ext uri="{FF2B5EF4-FFF2-40B4-BE49-F238E27FC236}">
                <a16:creationId xmlns:a16="http://schemas.microsoft.com/office/drawing/2014/main" id="{1695B6D7-60B8-444C-903F-42C4C8626271}"/>
              </a:ext>
            </a:extLst>
          </p:cNvPr>
          <p:cNvCxnSpPr>
            <a:cxnSpLocks/>
          </p:cNvCxnSpPr>
          <p:nvPr/>
        </p:nvCxnSpPr>
        <p:spPr>
          <a:xfrm flipV="1">
            <a:off x="4424834" y="2529709"/>
            <a:ext cx="225763" cy="6919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Conector recto 206">
            <a:extLst>
              <a:ext uri="{FF2B5EF4-FFF2-40B4-BE49-F238E27FC236}">
                <a16:creationId xmlns:a16="http://schemas.microsoft.com/office/drawing/2014/main" id="{8F111627-543B-4D42-ABE6-4E18698B36DD}"/>
              </a:ext>
            </a:extLst>
          </p:cNvPr>
          <p:cNvCxnSpPr>
            <a:cxnSpLocks/>
          </p:cNvCxnSpPr>
          <p:nvPr/>
        </p:nvCxnSpPr>
        <p:spPr>
          <a:xfrm>
            <a:off x="6291800" y="2528154"/>
            <a:ext cx="178988" cy="8474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Conector recto 208">
            <a:extLst>
              <a:ext uri="{FF2B5EF4-FFF2-40B4-BE49-F238E27FC236}">
                <a16:creationId xmlns:a16="http://schemas.microsoft.com/office/drawing/2014/main" id="{A1B03205-94D5-46D5-BFFD-D33A8B2F9F1A}"/>
              </a:ext>
            </a:extLst>
          </p:cNvPr>
          <p:cNvCxnSpPr>
            <a:cxnSpLocks/>
            <a:stCxn id="67" idx="3"/>
          </p:cNvCxnSpPr>
          <p:nvPr/>
        </p:nvCxnSpPr>
        <p:spPr>
          <a:xfrm>
            <a:off x="8048459" y="2539235"/>
            <a:ext cx="236644" cy="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upo 9">
            <a:extLst>
              <a:ext uri="{FF2B5EF4-FFF2-40B4-BE49-F238E27FC236}">
                <a16:creationId xmlns:a16="http://schemas.microsoft.com/office/drawing/2014/main" id="{54991AA0-DA09-4CCF-B11C-3EC53E6C8181}"/>
              </a:ext>
            </a:extLst>
          </p:cNvPr>
          <p:cNvGrpSpPr/>
          <p:nvPr/>
        </p:nvGrpSpPr>
        <p:grpSpPr>
          <a:xfrm>
            <a:off x="673035" y="4051664"/>
            <a:ext cx="11082402" cy="1851603"/>
            <a:chOff x="673035" y="4051664"/>
            <a:chExt cx="11082402" cy="1851603"/>
          </a:xfrm>
        </p:grpSpPr>
        <p:grpSp>
          <p:nvGrpSpPr>
            <p:cNvPr id="3" name="Grupo 2">
              <a:extLst>
                <a:ext uri="{FF2B5EF4-FFF2-40B4-BE49-F238E27FC236}">
                  <a16:creationId xmlns:a16="http://schemas.microsoft.com/office/drawing/2014/main" id="{1BF93718-DA04-46F7-98E6-9B6694D26F70}"/>
                </a:ext>
              </a:extLst>
            </p:cNvPr>
            <p:cNvGrpSpPr/>
            <p:nvPr/>
          </p:nvGrpSpPr>
          <p:grpSpPr>
            <a:xfrm>
              <a:off x="673036" y="4051664"/>
              <a:ext cx="11082401" cy="1711780"/>
              <a:chOff x="673036" y="4051664"/>
              <a:chExt cx="11082401" cy="1711780"/>
            </a:xfrm>
          </p:grpSpPr>
          <p:sp>
            <p:nvSpPr>
              <p:cNvPr id="34" name="Rectángulo: esquinas redondeadas 33">
                <a:extLst>
                  <a:ext uri="{FF2B5EF4-FFF2-40B4-BE49-F238E27FC236}">
                    <a16:creationId xmlns:a16="http://schemas.microsoft.com/office/drawing/2014/main" id="{34881BAC-D8EC-4F24-9C55-7A96EA921E33}"/>
                  </a:ext>
                </a:extLst>
              </p:cNvPr>
              <p:cNvSpPr/>
              <p:nvPr/>
            </p:nvSpPr>
            <p:spPr>
              <a:xfrm>
                <a:off x="8124336" y="4378551"/>
                <a:ext cx="1720849" cy="36988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AR" sz="1200" dirty="0"/>
                  <a:t>Enfriado, </a:t>
                </a:r>
                <a:r>
                  <a:rPr lang="es-AR" sz="1200" dirty="0" err="1"/>
                  <a:t>pinworking</a:t>
                </a:r>
                <a:r>
                  <a:rPr lang="es-AR" sz="1200" dirty="0"/>
                  <a:t>, …</a:t>
                </a:r>
              </a:p>
            </p:txBody>
          </p:sp>
          <p:cxnSp>
            <p:nvCxnSpPr>
              <p:cNvPr id="65" name="Conector recto de flecha 64">
                <a:extLst>
                  <a:ext uri="{FF2B5EF4-FFF2-40B4-BE49-F238E27FC236}">
                    <a16:creationId xmlns:a16="http://schemas.microsoft.com/office/drawing/2014/main" id="{447BF5DB-F08D-4881-8252-05C5DC8821BB}"/>
                  </a:ext>
                </a:extLst>
              </p:cNvPr>
              <p:cNvCxnSpPr>
                <a:cxnSpLocks/>
                <a:stCxn id="192" idx="3"/>
                <a:endCxn id="319" idx="1"/>
              </p:cNvCxnSpPr>
              <p:nvPr/>
            </p:nvCxnSpPr>
            <p:spPr>
              <a:xfrm flipV="1">
                <a:off x="9890600" y="5577873"/>
                <a:ext cx="381477" cy="627"/>
              </a:xfrm>
              <a:prstGeom prst="straightConnector1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7" name="Rectángulo: esquinas redondeadas 316">
                <a:extLst>
                  <a:ext uri="{FF2B5EF4-FFF2-40B4-BE49-F238E27FC236}">
                    <a16:creationId xmlns:a16="http://schemas.microsoft.com/office/drawing/2014/main" id="{C20B166C-3C10-45F8-BF85-29AC8C9745AC}"/>
                  </a:ext>
                </a:extLst>
              </p:cNvPr>
              <p:cNvSpPr/>
              <p:nvPr/>
            </p:nvSpPr>
            <p:spPr>
              <a:xfrm>
                <a:off x="10265568" y="4391561"/>
                <a:ext cx="1483360" cy="325437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AR" sz="1200" dirty="0"/>
                  <a:t>Margarinas</a:t>
                </a:r>
              </a:p>
            </p:txBody>
          </p:sp>
          <p:sp>
            <p:nvSpPr>
              <p:cNvPr id="319" name="Rectángulo: esquinas redondeadas 318">
                <a:extLst>
                  <a:ext uri="{FF2B5EF4-FFF2-40B4-BE49-F238E27FC236}">
                    <a16:creationId xmlns:a16="http://schemas.microsoft.com/office/drawing/2014/main" id="{675B478F-352C-4EFD-A5F3-EDCA36E4BB50}"/>
                  </a:ext>
                </a:extLst>
              </p:cNvPr>
              <p:cNvSpPr/>
              <p:nvPr/>
            </p:nvSpPr>
            <p:spPr>
              <a:xfrm>
                <a:off x="10272077" y="5415154"/>
                <a:ext cx="1483360" cy="325437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AR" sz="1200" dirty="0"/>
                  <a:t>Helados</a:t>
                </a:r>
              </a:p>
            </p:txBody>
          </p:sp>
          <p:sp>
            <p:nvSpPr>
              <p:cNvPr id="69" name="Rectángulo: esquinas redondeadas 68">
                <a:extLst>
                  <a:ext uri="{FF2B5EF4-FFF2-40B4-BE49-F238E27FC236}">
                    <a16:creationId xmlns:a16="http://schemas.microsoft.com/office/drawing/2014/main" id="{EC4D12B8-6B6F-4567-9E8D-0EAC19BE6F90}"/>
                  </a:ext>
                </a:extLst>
              </p:cNvPr>
              <p:cNvSpPr/>
              <p:nvPr/>
            </p:nvSpPr>
            <p:spPr>
              <a:xfrm>
                <a:off x="3468355" y="4051664"/>
                <a:ext cx="1182242" cy="464153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AR" sz="1200" dirty="0"/>
                  <a:t>Hidrogenado</a:t>
                </a:r>
              </a:p>
            </p:txBody>
          </p:sp>
          <p:cxnSp>
            <p:nvCxnSpPr>
              <p:cNvPr id="85" name="Conector recto de flecha 84">
                <a:extLst>
                  <a:ext uri="{FF2B5EF4-FFF2-40B4-BE49-F238E27FC236}">
                    <a16:creationId xmlns:a16="http://schemas.microsoft.com/office/drawing/2014/main" id="{A3ACC29D-1A40-4653-9F01-19A6568B22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71843" y="4802734"/>
                <a:ext cx="2626332" cy="0"/>
              </a:xfrm>
              <a:prstGeom prst="straightConnector1">
                <a:avLst/>
              </a:prstGeom>
              <a:ln w="38100">
                <a:solidFill>
                  <a:schemeClr val="accent1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Conector recto de flecha 125">
                <a:extLst>
                  <a:ext uri="{FF2B5EF4-FFF2-40B4-BE49-F238E27FC236}">
                    <a16:creationId xmlns:a16="http://schemas.microsoft.com/office/drawing/2014/main" id="{971B6B8E-50C8-4286-B62E-E5F1F2C2306E}"/>
                  </a:ext>
                </a:extLst>
              </p:cNvPr>
              <p:cNvCxnSpPr>
                <a:cxnSpLocks/>
                <a:endCxn id="69" idx="1"/>
              </p:cNvCxnSpPr>
              <p:nvPr/>
            </p:nvCxnSpPr>
            <p:spPr>
              <a:xfrm>
                <a:off x="3054783" y="4264521"/>
                <a:ext cx="413572" cy="19220"/>
              </a:xfrm>
              <a:prstGeom prst="straightConnector1">
                <a:avLst/>
              </a:prstGeom>
              <a:ln w="38100">
                <a:solidFill>
                  <a:schemeClr val="accent1">
                    <a:lumMod val="60000"/>
                    <a:lumOff val="40000"/>
                  </a:schemeClr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2" name="Rectángulo: esquinas redondeadas 131">
                <a:extLst>
                  <a:ext uri="{FF2B5EF4-FFF2-40B4-BE49-F238E27FC236}">
                    <a16:creationId xmlns:a16="http://schemas.microsoft.com/office/drawing/2014/main" id="{59B126D4-C673-48AF-85A9-245D76C728F8}"/>
                  </a:ext>
                </a:extLst>
              </p:cNvPr>
              <p:cNvSpPr/>
              <p:nvPr/>
            </p:nvSpPr>
            <p:spPr>
              <a:xfrm>
                <a:off x="5298175" y="4074903"/>
                <a:ext cx="2178583" cy="971226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AR" sz="1200" dirty="0"/>
                  <a:t>Proceso por Lotes:</a:t>
                </a:r>
              </a:p>
              <a:p>
                <a:pPr algn="ctr"/>
                <a:r>
                  <a:rPr lang="es-AR" sz="1200" dirty="0"/>
                  <a:t>Mezcla, </a:t>
                </a:r>
              </a:p>
              <a:p>
                <a:pPr algn="ctr"/>
                <a:r>
                  <a:rPr lang="es-AR" sz="1200" dirty="0"/>
                  <a:t>Emulsificación, </a:t>
                </a:r>
              </a:p>
              <a:p>
                <a:pPr algn="ctr"/>
                <a:r>
                  <a:rPr lang="es-AR" sz="1200" dirty="0" err="1"/>
                  <a:t>Etc</a:t>
                </a:r>
                <a:endParaRPr lang="es-AR" sz="1200" dirty="0"/>
              </a:p>
            </p:txBody>
          </p:sp>
          <p:sp>
            <p:nvSpPr>
              <p:cNvPr id="180" name="Flecha: a la derecha 179">
                <a:extLst>
                  <a:ext uri="{FF2B5EF4-FFF2-40B4-BE49-F238E27FC236}">
                    <a16:creationId xmlns:a16="http://schemas.microsoft.com/office/drawing/2014/main" id="{D3BA6362-8264-4D91-ACC7-E3394B2D87A8}"/>
                  </a:ext>
                </a:extLst>
              </p:cNvPr>
              <p:cNvSpPr/>
              <p:nvPr/>
            </p:nvSpPr>
            <p:spPr>
              <a:xfrm>
                <a:off x="673036" y="4401140"/>
                <a:ext cx="1998807" cy="803189"/>
              </a:xfrm>
              <a:prstGeom prst="rightArrow">
                <a:avLst>
                  <a:gd name="adj1" fmla="val 50000"/>
                  <a:gd name="adj2" fmla="val 46616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AR" sz="1400" dirty="0"/>
                  <a:t>Aditivos</a:t>
                </a:r>
              </a:p>
              <a:p>
                <a:pPr algn="ctr"/>
                <a:r>
                  <a:rPr lang="es-AR" sz="1400" dirty="0"/>
                  <a:t>Fragancias, sabores</a:t>
                </a:r>
              </a:p>
            </p:txBody>
          </p:sp>
          <p:cxnSp>
            <p:nvCxnSpPr>
              <p:cNvPr id="183" name="Conector recto de flecha 182">
                <a:extLst>
                  <a:ext uri="{FF2B5EF4-FFF2-40B4-BE49-F238E27FC236}">
                    <a16:creationId xmlns:a16="http://schemas.microsoft.com/office/drawing/2014/main" id="{8E70362E-8CF4-4428-81A2-898D3A5C8A3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671175" y="4285874"/>
                <a:ext cx="627000" cy="1"/>
              </a:xfrm>
              <a:prstGeom prst="straightConnector1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Conector recto de flecha 185">
                <a:extLst>
                  <a:ext uri="{FF2B5EF4-FFF2-40B4-BE49-F238E27FC236}">
                    <a16:creationId xmlns:a16="http://schemas.microsoft.com/office/drawing/2014/main" id="{DBC11103-15CE-46E1-970B-3A74DB73792A}"/>
                  </a:ext>
                </a:extLst>
              </p:cNvPr>
              <p:cNvCxnSpPr>
                <a:cxnSpLocks/>
                <a:stCxn id="132" idx="3"/>
                <a:endCxn id="34" idx="1"/>
              </p:cNvCxnSpPr>
              <p:nvPr/>
            </p:nvCxnSpPr>
            <p:spPr>
              <a:xfrm>
                <a:off x="7476758" y="4560516"/>
                <a:ext cx="647578" cy="2979"/>
              </a:xfrm>
              <a:prstGeom prst="straightConnector1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Conector recto de flecha 188">
                <a:extLst>
                  <a:ext uri="{FF2B5EF4-FFF2-40B4-BE49-F238E27FC236}">
                    <a16:creationId xmlns:a16="http://schemas.microsoft.com/office/drawing/2014/main" id="{00F925D2-6F37-4F02-A61F-A78F4E68CEF1}"/>
                  </a:ext>
                </a:extLst>
              </p:cNvPr>
              <p:cNvCxnSpPr>
                <a:cxnSpLocks/>
                <a:endCxn id="317" idx="1"/>
              </p:cNvCxnSpPr>
              <p:nvPr/>
            </p:nvCxnSpPr>
            <p:spPr>
              <a:xfrm>
                <a:off x="9845185" y="4554279"/>
                <a:ext cx="420383" cy="1"/>
              </a:xfrm>
              <a:prstGeom prst="straightConnector1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2" name="Rectángulo: esquinas redondeadas 191">
                <a:extLst>
                  <a:ext uri="{FF2B5EF4-FFF2-40B4-BE49-F238E27FC236}">
                    <a16:creationId xmlns:a16="http://schemas.microsoft.com/office/drawing/2014/main" id="{745D28EE-D202-4D6A-9456-B95565721C5F}"/>
                  </a:ext>
                </a:extLst>
              </p:cNvPr>
              <p:cNvSpPr/>
              <p:nvPr/>
            </p:nvSpPr>
            <p:spPr>
              <a:xfrm>
                <a:off x="8169751" y="5393556"/>
                <a:ext cx="1720849" cy="36988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AR" sz="1200" dirty="0"/>
                  <a:t>Enfriado, burbujeo,…</a:t>
                </a:r>
              </a:p>
            </p:txBody>
          </p:sp>
          <p:cxnSp>
            <p:nvCxnSpPr>
              <p:cNvPr id="193" name="Conector recto 192">
                <a:extLst>
                  <a:ext uri="{FF2B5EF4-FFF2-40B4-BE49-F238E27FC236}">
                    <a16:creationId xmlns:a16="http://schemas.microsoft.com/office/drawing/2014/main" id="{9DB441E9-D0DA-4893-AFBF-F71203B98EC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800547" y="4562006"/>
                <a:ext cx="0" cy="978052"/>
              </a:xfrm>
              <a:prstGeom prst="line">
                <a:avLst/>
              </a:prstGeom>
              <a:ln w="38100">
                <a:solidFill>
                  <a:schemeClr val="accent1">
                    <a:lumMod val="20000"/>
                    <a:lumOff val="8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Conector recto de flecha 197">
                <a:extLst>
                  <a:ext uri="{FF2B5EF4-FFF2-40B4-BE49-F238E27FC236}">
                    <a16:creationId xmlns:a16="http://schemas.microsoft.com/office/drawing/2014/main" id="{BA9754D7-95DB-4985-A561-BB79E4E0651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800547" y="5540058"/>
                <a:ext cx="369204" cy="4668"/>
              </a:xfrm>
              <a:prstGeom prst="straightConnector1">
                <a:avLst/>
              </a:prstGeom>
              <a:ln w="38100">
                <a:solidFill>
                  <a:schemeClr val="accent1">
                    <a:lumMod val="20000"/>
                    <a:lumOff val="80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Conector recto 216">
                <a:extLst>
                  <a:ext uri="{FF2B5EF4-FFF2-40B4-BE49-F238E27FC236}">
                    <a16:creationId xmlns:a16="http://schemas.microsoft.com/office/drawing/2014/main" id="{C4C3DD96-C911-4C9D-96F5-E4570F3425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76758" y="4554279"/>
                <a:ext cx="323789" cy="0"/>
              </a:xfrm>
              <a:prstGeom prst="line">
                <a:avLst/>
              </a:prstGeom>
              <a:ln w="38100">
                <a:solidFill>
                  <a:schemeClr val="accent1">
                    <a:lumMod val="60000"/>
                    <a:lumOff val="4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Conector recto de flecha 218">
                <a:extLst>
                  <a:ext uri="{FF2B5EF4-FFF2-40B4-BE49-F238E27FC236}">
                    <a16:creationId xmlns:a16="http://schemas.microsoft.com/office/drawing/2014/main" id="{8C6985F4-F4DD-4111-8465-2B4DD384A1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71843" y="5649151"/>
                <a:ext cx="5497908" cy="0"/>
              </a:xfrm>
              <a:prstGeom prst="straightConnector1">
                <a:avLst/>
              </a:prstGeom>
              <a:ln w="38100">
                <a:solidFill>
                  <a:schemeClr val="accent1">
                    <a:lumMod val="40000"/>
                    <a:lumOff val="6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0" name="Flecha: a la derecha 219">
              <a:extLst>
                <a:ext uri="{FF2B5EF4-FFF2-40B4-BE49-F238E27FC236}">
                  <a16:creationId xmlns:a16="http://schemas.microsoft.com/office/drawing/2014/main" id="{F36653BD-35D2-40FC-9B21-027997B02B40}"/>
                </a:ext>
              </a:extLst>
            </p:cNvPr>
            <p:cNvSpPr/>
            <p:nvPr/>
          </p:nvSpPr>
          <p:spPr>
            <a:xfrm>
              <a:off x="673035" y="5415046"/>
              <a:ext cx="1998807" cy="488221"/>
            </a:xfrm>
            <a:prstGeom prst="rightArrow">
              <a:avLst>
                <a:gd name="adj1" fmla="val 50000"/>
                <a:gd name="adj2" fmla="val 46616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sz="1400" dirty="0"/>
                <a:t>Otras M. Primas</a:t>
              </a:r>
            </a:p>
          </p:txBody>
        </p:sp>
      </p:grpSp>
      <p:sp>
        <p:nvSpPr>
          <p:cNvPr id="47" name="CuadroTexto 46">
            <a:extLst>
              <a:ext uri="{FF2B5EF4-FFF2-40B4-BE49-F238E27FC236}">
                <a16:creationId xmlns:a16="http://schemas.microsoft.com/office/drawing/2014/main" id="{A428808F-712E-47C1-A87D-1AED8FD252ED}"/>
              </a:ext>
            </a:extLst>
          </p:cNvPr>
          <p:cNvSpPr txBox="1"/>
          <p:nvPr/>
        </p:nvSpPr>
        <p:spPr>
          <a:xfrm>
            <a:off x="377677" y="1200508"/>
            <a:ext cx="4677524" cy="3819095"/>
          </a:xfrm>
          <a:prstGeom prst="rect">
            <a:avLst/>
          </a:prstGeom>
          <a:solidFill>
            <a:schemeClr val="bg1"/>
          </a:solidFill>
          <a:effectLst>
            <a:outerShdw blurRad="1143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0000" tIns="108000" rIns="180000" bIns="108000" rtlCol="0">
            <a:spAutoFit/>
          </a:bodyPr>
          <a:lstStyle>
            <a:defPPr>
              <a:defRPr lang="es-AR"/>
            </a:defPPr>
            <a:lvl1pPr>
              <a:defRPr>
                <a:latin typeface="Roboto"/>
              </a:defRPr>
            </a:lvl1pPr>
          </a:lstStyle>
          <a:p>
            <a:r>
              <a:rPr lang="es-AR" dirty="0">
                <a:hlinkClick r:id="rId3"/>
              </a:rPr>
              <a:t>FT67-E</a:t>
            </a:r>
            <a:r>
              <a:rPr lang="es-AR" dirty="0"/>
              <a:t> Unidad de Hidrogenación para Aceite Comestible</a:t>
            </a:r>
          </a:p>
          <a:p>
            <a:r>
              <a:rPr lang="es-AR" dirty="0">
                <a:hlinkClick r:id="rId4"/>
              </a:rPr>
              <a:t>FT140-50-CCT-A</a:t>
            </a:r>
            <a:r>
              <a:rPr lang="es-AR" dirty="0"/>
              <a:t> Aparato multiuso p/mezcla, emulsificación, fermentación y/o pasteurización c/depósito encamisado de 50 litros</a:t>
            </a:r>
          </a:p>
          <a:p>
            <a:r>
              <a:rPr lang="es-AR" dirty="0">
                <a:hlinkClick r:id="rId5"/>
              </a:rPr>
              <a:t>FT25-BBP-1FC-A</a:t>
            </a:r>
            <a:r>
              <a:rPr lang="es-AR" dirty="0"/>
              <a:t> Cristalizador continuo de margarina, 2 cilindros con superficie rascada y un </a:t>
            </a:r>
            <a:r>
              <a:rPr lang="es-AR" dirty="0" err="1"/>
              <a:t>pinworker</a:t>
            </a:r>
            <a:r>
              <a:rPr lang="es-AR" dirty="0"/>
              <a:t> </a:t>
            </a:r>
            <a:r>
              <a:rPr lang="es-AR" dirty="0" err="1"/>
              <a:t>ó</a:t>
            </a:r>
            <a:endParaRPr lang="es-AR" dirty="0"/>
          </a:p>
          <a:p>
            <a:r>
              <a:rPr lang="es-AR" dirty="0">
                <a:hlinkClick r:id="rId6"/>
              </a:rPr>
              <a:t>FT25-BBPA-1FC-A</a:t>
            </a:r>
            <a:r>
              <a:rPr lang="es-AR" dirty="0"/>
              <a:t> Cristalizador de productos alimenticios con superficie rascada, 2 cilindros, un </a:t>
            </a:r>
            <a:r>
              <a:rPr lang="es-AR" dirty="0" err="1"/>
              <a:t>pinworker</a:t>
            </a:r>
            <a:r>
              <a:rPr lang="es-AR" dirty="0"/>
              <a:t> e </a:t>
            </a:r>
            <a:r>
              <a:rPr lang="es-AR" dirty="0" err="1"/>
              <a:t>incoporador</a:t>
            </a:r>
            <a:r>
              <a:rPr lang="es-AR" dirty="0"/>
              <a:t> de aire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57B7721-9AD6-43F6-B717-07B8C0589F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562" y="951872"/>
            <a:ext cx="2037078" cy="301691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328AB8F-F8BA-46C8-BAA0-6830C764EC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880" y="1119625"/>
            <a:ext cx="2487264" cy="287545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F049325-EAC6-4524-BA60-2BA4E7B36DC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137" y="1368148"/>
            <a:ext cx="2151728" cy="2544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337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0">
        <p:fade/>
      </p:transition>
    </mc:Choice>
    <mc:Fallback>
      <p:transition spd="med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9D4092-D55A-473C-ACEF-454A742E1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9746"/>
            <a:ext cx="10515600" cy="268286"/>
          </a:xfrm>
        </p:spPr>
        <p:txBody>
          <a:bodyPr>
            <a:noAutofit/>
          </a:bodyPr>
          <a:lstStyle/>
          <a:p>
            <a:pPr algn="ctr"/>
            <a:r>
              <a:rPr lang="es-A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Procesos típicos de la Industria Aceitera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E5840BE0-7A35-4284-8E33-09A5053E04BD}"/>
              </a:ext>
            </a:extLst>
          </p:cNvPr>
          <p:cNvGrpSpPr/>
          <p:nvPr/>
        </p:nvGrpSpPr>
        <p:grpSpPr>
          <a:xfrm>
            <a:off x="673035" y="788032"/>
            <a:ext cx="11082402" cy="5115235"/>
            <a:chOff x="673035" y="788032"/>
            <a:chExt cx="11082402" cy="5115235"/>
          </a:xfrm>
        </p:grpSpPr>
        <p:sp>
          <p:nvSpPr>
            <p:cNvPr id="15" name="Flecha: a la derecha 14">
              <a:extLst>
                <a:ext uri="{FF2B5EF4-FFF2-40B4-BE49-F238E27FC236}">
                  <a16:creationId xmlns:a16="http://schemas.microsoft.com/office/drawing/2014/main" id="{53A13332-27BB-4439-A95A-53FCA6B69DCA}"/>
                </a:ext>
              </a:extLst>
            </p:cNvPr>
            <p:cNvSpPr/>
            <p:nvPr/>
          </p:nvSpPr>
          <p:spPr>
            <a:xfrm>
              <a:off x="747658" y="1676601"/>
              <a:ext cx="856134" cy="1725269"/>
            </a:xfrm>
            <a:prstGeom prst="rightArrow">
              <a:avLst>
                <a:gd name="adj1" fmla="val 50000"/>
                <a:gd name="adj2" fmla="val 4661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sz="1400" dirty="0"/>
                <a:t>M. Prima</a:t>
              </a:r>
            </a:p>
          </p:txBody>
        </p:sp>
        <p:sp>
          <p:nvSpPr>
            <p:cNvPr id="17" name="Rectángulo: esquinas redondeadas 16">
              <a:extLst>
                <a:ext uri="{FF2B5EF4-FFF2-40B4-BE49-F238E27FC236}">
                  <a16:creationId xmlns:a16="http://schemas.microsoft.com/office/drawing/2014/main" id="{8884799D-2211-4EC3-ABC0-FBD241B1584E}"/>
                </a:ext>
              </a:extLst>
            </p:cNvPr>
            <p:cNvSpPr/>
            <p:nvPr/>
          </p:nvSpPr>
          <p:spPr>
            <a:xfrm>
              <a:off x="2114313" y="2307159"/>
              <a:ext cx="900000" cy="46415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sz="1200" dirty="0"/>
                <a:t>Molienda/</a:t>
              </a:r>
            </a:p>
            <a:p>
              <a:pPr algn="ctr"/>
              <a:r>
                <a:rPr lang="es-AR" sz="1200" dirty="0"/>
                <a:t>Prensado</a:t>
              </a:r>
            </a:p>
          </p:txBody>
        </p:sp>
        <p:sp>
          <p:nvSpPr>
            <p:cNvPr id="34" name="Rectángulo: esquinas redondeadas 33">
              <a:extLst>
                <a:ext uri="{FF2B5EF4-FFF2-40B4-BE49-F238E27FC236}">
                  <a16:creationId xmlns:a16="http://schemas.microsoft.com/office/drawing/2014/main" id="{34881BAC-D8EC-4F24-9C55-7A96EA921E33}"/>
                </a:ext>
              </a:extLst>
            </p:cNvPr>
            <p:cNvSpPr/>
            <p:nvPr/>
          </p:nvSpPr>
          <p:spPr>
            <a:xfrm>
              <a:off x="8124336" y="4378551"/>
              <a:ext cx="1720849" cy="36988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sz="1200" dirty="0"/>
                <a:t>Enfriado, </a:t>
              </a:r>
              <a:r>
                <a:rPr lang="es-AR" sz="1200" dirty="0" err="1"/>
                <a:t>pinworking</a:t>
              </a:r>
              <a:r>
                <a:rPr lang="es-AR" sz="1200" dirty="0"/>
                <a:t>, …</a:t>
              </a:r>
            </a:p>
          </p:txBody>
        </p:sp>
        <p:cxnSp>
          <p:nvCxnSpPr>
            <p:cNvPr id="36" name="Conector recto de flecha 35">
              <a:extLst>
                <a:ext uri="{FF2B5EF4-FFF2-40B4-BE49-F238E27FC236}">
                  <a16:creationId xmlns:a16="http://schemas.microsoft.com/office/drawing/2014/main" id="{9DDF4226-D3B2-4E14-868A-03255BDE60B5}"/>
                </a:ext>
              </a:extLst>
            </p:cNvPr>
            <p:cNvCxnSpPr>
              <a:cxnSpLocks/>
              <a:endCxn id="17" idx="1"/>
            </p:cNvCxnSpPr>
            <p:nvPr/>
          </p:nvCxnSpPr>
          <p:spPr>
            <a:xfrm>
              <a:off x="1603790" y="2539235"/>
              <a:ext cx="510523" cy="1"/>
            </a:xfrm>
            <a:prstGeom prst="straightConnector1">
              <a:avLst/>
            </a:prstGeom>
            <a:ln w="3810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ector recto de flecha 63">
              <a:extLst>
                <a:ext uri="{FF2B5EF4-FFF2-40B4-BE49-F238E27FC236}">
                  <a16:creationId xmlns:a16="http://schemas.microsoft.com/office/drawing/2014/main" id="{13170E18-BBCD-4684-A4E3-4CEBBEAB7421}"/>
                </a:ext>
              </a:extLst>
            </p:cNvPr>
            <p:cNvCxnSpPr>
              <a:cxnSpLocks/>
            </p:cNvCxnSpPr>
            <p:nvPr/>
          </p:nvCxnSpPr>
          <p:spPr>
            <a:xfrm>
              <a:off x="8290978" y="2084928"/>
              <a:ext cx="2906595" cy="0"/>
            </a:xfrm>
            <a:prstGeom prst="straightConnector1">
              <a:avLst/>
            </a:prstGeom>
            <a:ln w="38100">
              <a:solidFill>
                <a:schemeClr val="accent1">
                  <a:lumMod val="20000"/>
                  <a:lumOff val="80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ector recto de flecha 64">
              <a:extLst>
                <a:ext uri="{FF2B5EF4-FFF2-40B4-BE49-F238E27FC236}">
                  <a16:creationId xmlns:a16="http://schemas.microsoft.com/office/drawing/2014/main" id="{447BF5DB-F08D-4881-8252-05C5DC8821BB}"/>
                </a:ext>
              </a:extLst>
            </p:cNvPr>
            <p:cNvCxnSpPr>
              <a:cxnSpLocks/>
              <a:stCxn id="192" idx="3"/>
              <a:endCxn id="319" idx="1"/>
            </p:cNvCxnSpPr>
            <p:nvPr/>
          </p:nvCxnSpPr>
          <p:spPr>
            <a:xfrm flipV="1">
              <a:off x="9890600" y="5577873"/>
              <a:ext cx="381477" cy="627"/>
            </a:xfrm>
            <a:prstGeom prst="straightConnector1">
              <a:avLst/>
            </a:prstGeom>
            <a:ln w="3810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5" name="Rectángulo: esquinas redondeadas 314">
              <a:extLst>
                <a:ext uri="{FF2B5EF4-FFF2-40B4-BE49-F238E27FC236}">
                  <a16:creationId xmlns:a16="http://schemas.microsoft.com/office/drawing/2014/main" id="{55863B80-1973-43CC-BF0F-92300B8A859C}"/>
                </a:ext>
              </a:extLst>
            </p:cNvPr>
            <p:cNvSpPr/>
            <p:nvPr/>
          </p:nvSpPr>
          <p:spPr>
            <a:xfrm rot="16200000">
              <a:off x="10316460" y="1669147"/>
              <a:ext cx="2229904" cy="467673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sz="1200" dirty="0"/>
                <a:t>Aceites aptos para Consumir</a:t>
              </a:r>
            </a:p>
          </p:txBody>
        </p:sp>
        <p:sp>
          <p:nvSpPr>
            <p:cNvPr id="317" name="Rectángulo: esquinas redondeadas 316">
              <a:extLst>
                <a:ext uri="{FF2B5EF4-FFF2-40B4-BE49-F238E27FC236}">
                  <a16:creationId xmlns:a16="http://schemas.microsoft.com/office/drawing/2014/main" id="{C20B166C-3C10-45F8-BF85-29AC8C9745AC}"/>
                </a:ext>
              </a:extLst>
            </p:cNvPr>
            <p:cNvSpPr/>
            <p:nvPr/>
          </p:nvSpPr>
          <p:spPr>
            <a:xfrm>
              <a:off x="10265568" y="4391561"/>
              <a:ext cx="1483360" cy="325437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sz="1200" dirty="0"/>
                <a:t>Margarinas</a:t>
              </a:r>
            </a:p>
          </p:txBody>
        </p:sp>
        <p:sp>
          <p:nvSpPr>
            <p:cNvPr id="319" name="Rectángulo: esquinas redondeadas 318">
              <a:extLst>
                <a:ext uri="{FF2B5EF4-FFF2-40B4-BE49-F238E27FC236}">
                  <a16:creationId xmlns:a16="http://schemas.microsoft.com/office/drawing/2014/main" id="{675B478F-352C-4EFD-A5F3-EDCA36E4BB50}"/>
                </a:ext>
              </a:extLst>
            </p:cNvPr>
            <p:cNvSpPr/>
            <p:nvPr/>
          </p:nvSpPr>
          <p:spPr>
            <a:xfrm>
              <a:off x="10272077" y="5415154"/>
              <a:ext cx="1483360" cy="325437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sz="1200" dirty="0"/>
                <a:t>Helados</a:t>
              </a:r>
            </a:p>
          </p:txBody>
        </p:sp>
        <p:sp>
          <p:nvSpPr>
            <p:cNvPr id="57" name="Rectángulo: esquinas redondeadas 56">
              <a:extLst>
                <a:ext uri="{FF2B5EF4-FFF2-40B4-BE49-F238E27FC236}">
                  <a16:creationId xmlns:a16="http://schemas.microsoft.com/office/drawing/2014/main" id="{C4722717-931F-449D-964A-82DCC2DCC20B}"/>
                </a:ext>
              </a:extLst>
            </p:cNvPr>
            <p:cNvSpPr/>
            <p:nvPr/>
          </p:nvSpPr>
          <p:spPr>
            <a:xfrm>
              <a:off x="3524834" y="2307159"/>
              <a:ext cx="900000" cy="46415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sz="1200" dirty="0"/>
                <a:t>Filtrado</a:t>
              </a:r>
            </a:p>
          </p:txBody>
        </p:sp>
        <p:sp>
          <p:nvSpPr>
            <p:cNvPr id="61" name="Rectángulo: esquinas redondeadas 60">
              <a:extLst>
                <a:ext uri="{FF2B5EF4-FFF2-40B4-BE49-F238E27FC236}">
                  <a16:creationId xmlns:a16="http://schemas.microsoft.com/office/drawing/2014/main" id="{1294A86C-F5D1-4E1E-BBEB-623BA33330C9}"/>
                </a:ext>
              </a:extLst>
            </p:cNvPr>
            <p:cNvSpPr/>
            <p:nvPr/>
          </p:nvSpPr>
          <p:spPr>
            <a:xfrm>
              <a:off x="4935355" y="2069273"/>
              <a:ext cx="1350000" cy="93992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sz="1200" dirty="0"/>
                <a:t>Extracción con </a:t>
              </a:r>
            </a:p>
            <a:p>
              <a:pPr algn="ctr"/>
              <a:r>
                <a:rPr lang="es-AR" sz="1200" dirty="0"/>
                <a:t>solventes</a:t>
              </a:r>
            </a:p>
            <a:p>
              <a:pPr algn="ctr"/>
              <a:r>
                <a:rPr lang="es-AR" sz="1200" dirty="0" err="1"/>
                <a:t>Desolventización</a:t>
              </a:r>
              <a:endParaRPr lang="es-AR" sz="1200" dirty="0"/>
            </a:p>
          </p:txBody>
        </p:sp>
        <p:sp>
          <p:nvSpPr>
            <p:cNvPr id="67" name="Rectángulo: esquinas redondeadas 66">
              <a:extLst>
                <a:ext uri="{FF2B5EF4-FFF2-40B4-BE49-F238E27FC236}">
                  <a16:creationId xmlns:a16="http://schemas.microsoft.com/office/drawing/2014/main" id="{9442D586-B4E7-4AC2-8C6B-A17D2CE73B7E}"/>
                </a:ext>
              </a:extLst>
            </p:cNvPr>
            <p:cNvSpPr/>
            <p:nvPr/>
          </p:nvSpPr>
          <p:spPr>
            <a:xfrm>
              <a:off x="6795876" y="2060526"/>
              <a:ext cx="1252583" cy="95741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sz="1200" dirty="0"/>
                <a:t>Neutralización</a:t>
              </a:r>
            </a:p>
            <a:p>
              <a:pPr algn="ctr"/>
              <a:r>
                <a:rPr lang="es-AR" sz="1200" dirty="0"/>
                <a:t>Enjuague</a:t>
              </a:r>
            </a:p>
            <a:p>
              <a:pPr algn="ctr"/>
              <a:r>
                <a:rPr lang="es-AR" sz="1200" dirty="0"/>
                <a:t>Blanqueo</a:t>
              </a:r>
            </a:p>
          </p:txBody>
        </p:sp>
        <p:sp>
          <p:nvSpPr>
            <p:cNvPr id="68" name="Rectángulo: esquinas redondeadas 67">
              <a:extLst>
                <a:ext uri="{FF2B5EF4-FFF2-40B4-BE49-F238E27FC236}">
                  <a16:creationId xmlns:a16="http://schemas.microsoft.com/office/drawing/2014/main" id="{15C95914-3F03-4699-B576-A8F375F06B62}"/>
                </a:ext>
              </a:extLst>
            </p:cNvPr>
            <p:cNvSpPr/>
            <p:nvPr/>
          </p:nvSpPr>
          <p:spPr>
            <a:xfrm>
              <a:off x="8558982" y="2297633"/>
              <a:ext cx="1252583" cy="46415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sz="1200" dirty="0"/>
                <a:t>Desodorización/</a:t>
              </a:r>
            </a:p>
            <a:p>
              <a:pPr algn="ctr"/>
              <a:r>
                <a:rPr lang="es-AR" sz="1200" dirty="0"/>
                <a:t>Pulido</a:t>
              </a:r>
            </a:p>
          </p:txBody>
        </p:sp>
        <p:sp>
          <p:nvSpPr>
            <p:cNvPr id="69" name="Rectángulo: esquinas redondeadas 68">
              <a:extLst>
                <a:ext uri="{FF2B5EF4-FFF2-40B4-BE49-F238E27FC236}">
                  <a16:creationId xmlns:a16="http://schemas.microsoft.com/office/drawing/2014/main" id="{EC4D12B8-6B6F-4567-9E8D-0EAC19BE6F90}"/>
                </a:ext>
              </a:extLst>
            </p:cNvPr>
            <p:cNvSpPr/>
            <p:nvPr/>
          </p:nvSpPr>
          <p:spPr>
            <a:xfrm>
              <a:off x="3468355" y="4051664"/>
              <a:ext cx="1182242" cy="46415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sz="1200" dirty="0"/>
                <a:t>Hidrogenado</a:t>
              </a:r>
            </a:p>
          </p:txBody>
        </p:sp>
        <p:cxnSp>
          <p:nvCxnSpPr>
            <p:cNvPr id="85" name="Conector recto de flecha 84">
              <a:extLst>
                <a:ext uri="{FF2B5EF4-FFF2-40B4-BE49-F238E27FC236}">
                  <a16:creationId xmlns:a16="http://schemas.microsoft.com/office/drawing/2014/main" id="{A3ACC29D-1A40-4653-9F01-19A6568B2208}"/>
                </a:ext>
              </a:extLst>
            </p:cNvPr>
            <p:cNvCxnSpPr>
              <a:cxnSpLocks/>
            </p:cNvCxnSpPr>
            <p:nvPr/>
          </p:nvCxnSpPr>
          <p:spPr>
            <a:xfrm>
              <a:off x="2671843" y="4802734"/>
              <a:ext cx="2626332" cy="0"/>
            </a:xfrm>
            <a:prstGeom prst="straightConnector1">
              <a:avLst/>
            </a:prstGeom>
            <a:ln w="38100">
              <a:solidFill>
                <a:schemeClr val="accent1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Conector recto 106">
              <a:extLst>
                <a:ext uri="{FF2B5EF4-FFF2-40B4-BE49-F238E27FC236}">
                  <a16:creationId xmlns:a16="http://schemas.microsoft.com/office/drawing/2014/main" id="{DFC823C5-5972-4ED5-810F-FAB10AFEE3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80919" y="2539236"/>
              <a:ext cx="0" cy="987529"/>
            </a:xfrm>
            <a:prstGeom prst="line">
              <a:avLst/>
            </a:prstGeom>
            <a:ln w="38100">
              <a:solidFill>
                <a:schemeClr val="accent1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onector recto 119">
              <a:extLst>
                <a:ext uri="{FF2B5EF4-FFF2-40B4-BE49-F238E27FC236}">
                  <a16:creationId xmlns:a16="http://schemas.microsoft.com/office/drawing/2014/main" id="{581AF6BA-0A60-4D1F-9F34-95F533E40ABE}"/>
                </a:ext>
              </a:extLst>
            </p:cNvPr>
            <p:cNvCxnSpPr>
              <a:cxnSpLocks/>
            </p:cNvCxnSpPr>
            <p:nvPr/>
          </p:nvCxnSpPr>
          <p:spPr>
            <a:xfrm>
              <a:off x="3054783" y="3507866"/>
              <a:ext cx="6926136" cy="0"/>
            </a:xfrm>
            <a:prstGeom prst="line">
              <a:avLst/>
            </a:prstGeom>
            <a:ln w="38100">
              <a:solidFill>
                <a:schemeClr val="accent1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onector recto de flecha 125">
              <a:extLst>
                <a:ext uri="{FF2B5EF4-FFF2-40B4-BE49-F238E27FC236}">
                  <a16:creationId xmlns:a16="http://schemas.microsoft.com/office/drawing/2014/main" id="{971B6B8E-50C8-4286-B62E-E5F1F2C2306E}"/>
                </a:ext>
              </a:extLst>
            </p:cNvPr>
            <p:cNvCxnSpPr>
              <a:cxnSpLocks/>
              <a:endCxn id="69" idx="1"/>
            </p:cNvCxnSpPr>
            <p:nvPr/>
          </p:nvCxnSpPr>
          <p:spPr>
            <a:xfrm>
              <a:off x="3054783" y="4264521"/>
              <a:ext cx="413572" cy="19220"/>
            </a:xfrm>
            <a:prstGeom prst="straightConnector1">
              <a:avLst/>
            </a:prstGeom>
            <a:ln w="38100">
              <a:solidFill>
                <a:schemeClr val="accent1">
                  <a:lumMod val="60000"/>
                  <a:lumOff val="40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onector recto 126">
              <a:extLst>
                <a:ext uri="{FF2B5EF4-FFF2-40B4-BE49-F238E27FC236}">
                  <a16:creationId xmlns:a16="http://schemas.microsoft.com/office/drawing/2014/main" id="{584BA6B7-7982-4BCD-BD0E-3060DE7016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54783" y="3526765"/>
              <a:ext cx="0" cy="710315"/>
            </a:xfrm>
            <a:prstGeom prst="line">
              <a:avLst/>
            </a:prstGeom>
            <a:ln w="38100">
              <a:solidFill>
                <a:schemeClr val="accent1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Rectángulo: esquinas redondeadas 131">
              <a:extLst>
                <a:ext uri="{FF2B5EF4-FFF2-40B4-BE49-F238E27FC236}">
                  <a16:creationId xmlns:a16="http://schemas.microsoft.com/office/drawing/2014/main" id="{59B126D4-C673-48AF-85A9-245D76C728F8}"/>
                </a:ext>
              </a:extLst>
            </p:cNvPr>
            <p:cNvSpPr/>
            <p:nvPr/>
          </p:nvSpPr>
          <p:spPr>
            <a:xfrm>
              <a:off x="5298175" y="4074903"/>
              <a:ext cx="2178583" cy="97122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sz="1200" dirty="0"/>
                <a:t>Proceso por Lotes:</a:t>
              </a:r>
            </a:p>
            <a:p>
              <a:pPr algn="ctr"/>
              <a:r>
                <a:rPr lang="es-AR" sz="1200" dirty="0"/>
                <a:t>Mezcla, </a:t>
              </a:r>
            </a:p>
            <a:p>
              <a:pPr algn="ctr"/>
              <a:r>
                <a:rPr lang="es-AR" sz="1200" dirty="0"/>
                <a:t>Emulsificación, </a:t>
              </a:r>
            </a:p>
            <a:p>
              <a:pPr algn="ctr"/>
              <a:r>
                <a:rPr lang="es-AR" sz="1200" dirty="0" err="1"/>
                <a:t>Etc</a:t>
              </a:r>
              <a:endParaRPr lang="es-AR" sz="1200" dirty="0"/>
            </a:p>
          </p:txBody>
        </p:sp>
        <p:cxnSp>
          <p:nvCxnSpPr>
            <p:cNvPr id="146" name="Conector recto de flecha 145">
              <a:extLst>
                <a:ext uri="{FF2B5EF4-FFF2-40B4-BE49-F238E27FC236}">
                  <a16:creationId xmlns:a16="http://schemas.microsoft.com/office/drawing/2014/main" id="{BE1C3502-538A-425C-8027-F94EB8E79D9F}"/>
                </a:ext>
              </a:extLst>
            </p:cNvPr>
            <p:cNvCxnSpPr>
              <a:cxnSpLocks/>
            </p:cNvCxnSpPr>
            <p:nvPr/>
          </p:nvCxnSpPr>
          <p:spPr>
            <a:xfrm>
              <a:off x="3025143" y="2539234"/>
              <a:ext cx="510523" cy="1"/>
            </a:xfrm>
            <a:prstGeom prst="straightConnector1">
              <a:avLst/>
            </a:prstGeom>
            <a:ln w="3810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Conector recto de flecha 146">
              <a:extLst>
                <a:ext uri="{FF2B5EF4-FFF2-40B4-BE49-F238E27FC236}">
                  <a16:creationId xmlns:a16="http://schemas.microsoft.com/office/drawing/2014/main" id="{9C6844F0-AE87-4E98-80ED-4F7BFD4CCAB1}"/>
                </a:ext>
              </a:extLst>
            </p:cNvPr>
            <p:cNvCxnSpPr>
              <a:cxnSpLocks/>
            </p:cNvCxnSpPr>
            <p:nvPr/>
          </p:nvCxnSpPr>
          <p:spPr>
            <a:xfrm>
              <a:off x="4415914" y="2533014"/>
              <a:ext cx="510523" cy="1"/>
            </a:xfrm>
            <a:prstGeom prst="straightConnector1">
              <a:avLst/>
            </a:prstGeom>
            <a:ln w="3810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Conector recto de flecha 147">
              <a:extLst>
                <a:ext uri="{FF2B5EF4-FFF2-40B4-BE49-F238E27FC236}">
                  <a16:creationId xmlns:a16="http://schemas.microsoft.com/office/drawing/2014/main" id="{8FC576DF-E646-4C61-BD93-DEC14B3C53D3}"/>
                </a:ext>
              </a:extLst>
            </p:cNvPr>
            <p:cNvCxnSpPr>
              <a:cxnSpLocks/>
            </p:cNvCxnSpPr>
            <p:nvPr/>
          </p:nvCxnSpPr>
          <p:spPr>
            <a:xfrm>
              <a:off x="6285353" y="2533014"/>
              <a:ext cx="510523" cy="1"/>
            </a:xfrm>
            <a:prstGeom prst="straightConnector1">
              <a:avLst/>
            </a:prstGeom>
            <a:ln w="3810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Conector recto de flecha 148">
              <a:extLst>
                <a:ext uri="{FF2B5EF4-FFF2-40B4-BE49-F238E27FC236}">
                  <a16:creationId xmlns:a16="http://schemas.microsoft.com/office/drawing/2014/main" id="{C2E1759D-37BB-4FD7-A118-E35C5373CE68}"/>
                </a:ext>
              </a:extLst>
            </p:cNvPr>
            <p:cNvCxnSpPr>
              <a:cxnSpLocks/>
            </p:cNvCxnSpPr>
            <p:nvPr/>
          </p:nvCxnSpPr>
          <p:spPr>
            <a:xfrm>
              <a:off x="8058770" y="2533014"/>
              <a:ext cx="510523" cy="1"/>
            </a:xfrm>
            <a:prstGeom prst="straightConnector1">
              <a:avLst/>
            </a:prstGeom>
            <a:ln w="3810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Conector recto de flecha 149">
              <a:extLst>
                <a:ext uri="{FF2B5EF4-FFF2-40B4-BE49-F238E27FC236}">
                  <a16:creationId xmlns:a16="http://schemas.microsoft.com/office/drawing/2014/main" id="{3A8B3A95-2B2E-4A8F-B1A9-8AE614E40BF2}"/>
                </a:ext>
              </a:extLst>
            </p:cNvPr>
            <p:cNvCxnSpPr>
              <a:cxnSpLocks/>
            </p:cNvCxnSpPr>
            <p:nvPr/>
          </p:nvCxnSpPr>
          <p:spPr>
            <a:xfrm>
              <a:off x="9822425" y="2539234"/>
              <a:ext cx="1375148" cy="0"/>
            </a:xfrm>
            <a:prstGeom prst="straightConnector1">
              <a:avLst/>
            </a:prstGeom>
            <a:ln w="3810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Conector recto 151">
              <a:extLst>
                <a:ext uri="{FF2B5EF4-FFF2-40B4-BE49-F238E27FC236}">
                  <a16:creationId xmlns:a16="http://schemas.microsoft.com/office/drawing/2014/main" id="{51E41A87-86C8-47AF-9D72-F2DA1587150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90978" y="2069273"/>
              <a:ext cx="0" cy="460437"/>
            </a:xfrm>
            <a:prstGeom prst="line">
              <a:avLst/>
            </a:prstGeom>
            <a:ln w="38100">
              <a:solidFill>
                <a:schemeClr val="accent1">
                  <a:lumMod val="20000"/>
                  <a:lumOff val="8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Conector recto de flecha 157">
              <a:extLst>
                <a:ext uri="{FF2B5EF4-FFF2-40B4-BE49-F238E27FC236}">
                  <a16:creationId xmlns:a16="http://schemas.microsoft.com/office/drawing/2014/main" id="{325B337D-1DBA-4E06-8027-2D24E1126B33}"/>
                </a:ext>
              </a:extLst>
            </p:cNvPr>
            <p:cNvCxnSpPr>
              <a:cxnSpLocks/>
            </p:cNvCxnSpPr>
            <p:nvPr/>
          </p:nvCxnSpPr>
          <p:spPr>
            <a:xfrm>
              <a:off x="6470788" y="1676601"/>
              <a:ext cx="4726785" cy="0"/>
            </a:xfrm>
            <a:prstGeom prst="straightConnector1">
              <a:avLst/>
            </a:prstGeom>
            <a:ln w="38100">
              <a:solidFill>
                <a:schemeClr val="accent1">
                  <a:lumMod val="40000"/>
                  <a:lumOff val="60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Conector recto 158">
              <a:extLst>
                <a:ext uri="{FF2B5EF4-FFF2-40B4-BE49-F238E27FC236}">
                  <a16:creationId xmlns:a16="http://schemas.microsoft.com/office/drawing/2014/main" id="{EC1437C8-3574-4997-A95C-770AC25809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70788" y="1676601"/>
              <a:ext cx="0" cy="844633"/>
            </a:xfrm>
            <a:prstGeom prst="line">
              <a:avLst/>
            </a:prstGeom>
            <a:ln w="38100">
              <a:solidFill>
                <a:schemeClr val="accent1">
                  <a:lumMod val="40000"/>
                  <a:lumOff val="6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Conector recto de flecha 162">
              <a:extLst>
                <a:ext uri="{FF2B5EF4-FFF2-40B4-BE49-F238E27FC236}">
                  <a16:creationId xmlns:a16="http://schemas.microsoft.com/office/drawing/2014/main" id="{8704EE47-66DC-47F6-9E18-9D8E067C123E}"/>
                </a:ext>
              </a:extLst>
            </p:cNvPr>
            <p:cNvCxnSpPr>
              <a:cxnSpLocks/>
            </p:cNvCxnSpPr>
            <p:nvPr/>
          </p:nvCxnSpPr>
          <p:spPr>
            <a:xfrm>
              <a:off x="4650598" y="1270402"/>
              <a:ext cx="6546975" cy="0"/>
            </a:xfrm>
            <a:prstGeom prst="straightConnector1">
              <a:avLst/>
            </a:prstGeom>
            <a:ln w="38100">
              <a:solidFill>
                <a:schemeClr val="accent1">
                  <a:lumMod val="60000"/>
                  <a:lumOff val="40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Conector recto 163">
              <a:extLst>
                <a:ext uri="{FF2B5EF4-FFF2-40B4-BE49-F238E27FC236}">
                  <a16:creationId xmlns:a16="http://schemas.microsoft.com/office/drawing/2014/main" id="{1737C785-08E8-4EE3-8A7B-5CE8D311D25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50597" y="1270402"/>
              <a:ext cx="3" cy="1259307"/>
            </a:xfrm>
            <a:prstGeom prst="line">
              <a:avLst/>
            </a:prstGeom>
            <a:ln w="38100">
              <a:solidFill>
                <a:schemeClr val="accent1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0" name="Flecha: a la derecha 179">
              <a:extLst>
                <a:ext uri="{FF2B5EF4-FFF2-40B4-BE49-F238E27FC236}">
                  <a16:creationId xmlns:a16="http://schemas.microsoft.com/office/drawing/2014/main" id="{D3BA6362-8264-4D91-ACC7-E3394B2D87A8}"/>
                </a:ext>
              </a:extLst>
            </p:cNvPr>
            <p:cNvSpPr/>
            <p:nvPr/>
          </p:nvSpPr>
          <p:spPr>
            <a:xfrm>
              <a:off x="673036" y="4401140"/>
              <a:ext cx="1998807" cy="803189"/>
            </a:xfrm>
            <a:prstGeom prst="rightArrow">
              <a:avLst>
                <a:gd name="adj1" fmla="val 50000"/>
                <a:gd name="adj2" fmla="val 46616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sz="1400" dirty="0"/>
                <a:t>Aditivos</a:t>
              </a:r>
            </a:p>
            <a:p>
              <a:pPr algn="ctr"/>
              <a:r>
                <a:rPr lang="es-AR" sz="1400" dirty="0"/>
                <a:t>Fragancias, sabores</a:t>
              </a:r>
            </a:p>
          </p:txBody>
        </p:sp>
        <p:cxnSp>
          <p:nvCxnSpPr>
            <p:cNvPr id="183" name="Conector recto de flecha 182">
              <a:extLst>
                <a:ext uri="{FF2B5EF4-FFF2-40B4-BE49-F238E27FC236}">
                  <a16:creationId xmlns:a16="http://schemas.microsoft.com/office/drawing/2014/main" id="{8E70362E-8CF4-4428-81A2-898D3A5C8A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1175" y="4285874"/>
              <a:ext cx="627000" cy="1"/>
            </a:xfrm>
            <a:prstGeom prst="straightConnector1">
              <a:avLst/>
            </a:prstGeom>
            <a:ln w="3810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Conector recto de flecha 185">
              <a:extLst>
                <a:ext uri="{FF2B5EF4-FFF2-40B4-BE49-F238E27FC236}">
                  <a16:creationId xmlns:a16="http://schemas.microsoft.com/office/drawing/2014/main" id="{DBC11103-15CE-46E1-970B-3A74DB73792A}"/>
                </a:ext>
              </a:extLst>
            </p:cNvPr>
            <p:cNvCxnSpPr>
              <a:cxnSpLocks/>
              <a:stCxn id="132" idx="3"/>
              <a:endCxn id="34" idx="1"/>
            </p:cNvCxnSpPr>
            <p:nvPr/>
          </p:nvCxnSpPr>
          <p:spPr>
            <a:xfrm>
              <a:off x="7476758" y="4560516"/>
              <a:ext cx="647578" cy="2979"/>
            </a:xfrm>
            <a:prstGeom prst="straightConnector1">
              <a:avLst/>
            </a:prstGeom>
            <a:ln w="3810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Conector recto de flecha 188">
              <a:extLst>
                <a:ext uri="{FF2B5EF4-FFF2-40B4-BE49-F238E27FC236}">
                  <a16:creationId xmlns:a16="http://schemas.microsoft.com/office/drawing/2014/main" id="{00F925D2-6F37-4F02-A61F-A78F4E68CEF1}"/>
                </a:ext>
              </a:extLst>
            </p:cNvPr>
            <p:cNvCxnSpPr>
              <a:cxnSpLocks/>
              <a:endCxn id="317" idx="1"/>
            </p:cNvCxnSpPr>
            <p:nvPr/>
          </p:nvCxnSpPr>
          <p:spPr>
            <a:xfrm>
              <a:off x="9845185" y="4554279"/>
              <a:ext cx="420383" cy="1"/>
            </a:xfrm>
            <a:prstGeom prst="straightConnector1">
              <a:avLst/>
            </a:prstGeom>
            <a:ln w="3810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2" name="Rectángulo: esquinas redondeadas 191">
              <a:extLst>
                <a:ext uri="{FF2B5EF4-FFF2-40B4-BE49-F238E27FC236}">
                  <a16:creationId xmlns:a16="http://schemas.microsoft.com/office/drawing/2014/main" id="{745D28EE-D202-4D6A-9456-B95565721C5F}"/>
                </a:ext>
              </a:extLst>
            </p:cNvPr>
            <p:cNvSpPr/>
            <p:nvPr/>
          </p:nvSpPr>
          <p:spPr>
            <a:xfrm>
              <a:off x="8169751" y="5393556"/>
              <a:ext cx="1720849" cy="36988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sz="1200" dirty="0"/>
                <a:t>Enfriado, burbujeo,…</a:t>
              </a:r>
            </a:p>
          </p:txBody>
        </p:sp>
        <p:cxnSp>
          <p:nvCxnSpPr>
            <p:cNvPr id="193" name="Conector recto 192">
              <a:extLst>
                <a:ext uri="{FF2B5EF4-FFF2-40B4-BE49-F238E27FC236}">
                  <a16:creationId xmlns:a16="http://schemas.microsoft.com/office/drawing/2014/main" id="{9DB441E9-D0DA-4893-AFBF-F71203B98E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00547" y="4562006"/>
              <a:ext cx="0" cy="978052"/>
            </a:xfrm>
            <a:prstGeom prst="line">
              <a:avLst/>
            </a:prstGeom>
            <a:ln w="38100">
              <a:solidFill>
                <a:schemeClr val="accent1">
                  <a:lumMod val="20000"/>
                  <a:lumOff val="8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Conector recto de flecha 197">
              <a:extLst>
                <a:ext uri="{FF2B5EF4-FFF2-40B4-BE49-F238E27FC236}">
                  <a16:creationId xmlns:a16="http://schemas.microsoft.com/office/drawing/2014/main" id="{BA9754D7-95DB-4985-A561-BB79E4E065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00547" y="5540058"/>
              <a:ext cx="369204" cy="4668"/>
            </a:xfrm>
            <a:prstGeom prst="straightConnector1">
              <a:avLst/>
            </a:prstGeom>
            <a:ln w="38100">
              <a:solidFill>
                <a:schemeClr val="accent1">
                  <a:lumMod val="20000"/>
                  <a:lumOff val="80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Conector recto 203">
              <a:extLst>
                <a:ext uri="{FF2B5EF4-FFF2-40B4-BE49-F238E27FC236}">
                  <a16:creationId xmlns:a16="http://schemas.microsoft.com/office/drawing/2014/main" id="{1695B6D7-60B8-444C-903F-42C4C86262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24834" y="2529709"/>
              <a:ext cx="225763" cy="6919"/>
            </a:xfrm>
            <a:prstGeom prst="line">
              <a:avLst/>
            </a:prstGeom>
            <a:ln w="38100">
              <a:solidFill>
                <a:schemeClr val="accent1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Conector recto 206">
              <a:extLst>
                <a:ext uri="{FF2B5EF4-FFF2-40B4-BE49-F238E27FC236}">
                  <a16:creationId xmlns:a16="http://schemas.microsoft.com/office/drawing/2014/main" id="{8F111627-543B-4D42-ABE6-4E18698B36DD}"/>
                </a:ext>
              </a:extLst>
            </p:cNvPr>
            <p:cNvCxnSpPr>
              <a:cxnSpLocks/>
            </p:cNvCxnSpPr>
            <p:nvPr/>
          </p:nvCxnSpPr>
          <p:spPr>
            <a:xfrm>
              <a:off x="6291800" y="2528154"/>
              <a:ext cx="178988" cy="8474"/>
            </a:xfrm>
            <a:prstGeom prst="line">
              <a:avLst/>
            </a:prstGeom>
            <a:ln w="38100">
              <a:solidFill>
                <a:schemeClr val="accent1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Conector recto 208">
              <a:extLst>
                <a:ext uri="{FF2B5EF4-FFF2-40B4-BE49-F238E27FC236}">
                  <a16:creationId xmlns:a16="http://schemas.microsoft.com/office/drawing/2014/main" id="{A1B03205-94D5-46D5-BFFD-D33A8B2F9F1A}"/>
                </a:ext>
              </a:extLst>
            </p:cNvPr>
            <p:cNvCxnSpPr>
              <a:cxnSpLocks/>
              <a:stCxn id="67" idx="3"/>
            </p:cNvCxnSpPr>
            <p:nvPr/>
          </p:nvCxnSpPr>
          <p:spPr>
            <a:xfrm>
              <a:off x="8048459" y="2539235"/>
              <a:ext cx="236644" cy="0"/>
            </a:xfrm>
            <a:prstGeom prst="line">
              <a:avLst/>
            </a:prstGeom>
            <a:ln w="38100">
              <a:solidFill>
                <a:schemeClr val="accent1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Conector recto 216">
              <a:extLst>
                <a:ext uri="{FF2B5EF4-FFF2-40B4-BE49-F238E27FC236}">
                  <a16:creationId xmlns:a16="http://schemas.microsoft.com/office/drawing/2014/main" id="{C4C3DD96-C911-4C9D-96F5-E4570F3425FF}"/>
                </a:ext>
              </a:extLst>
            </p:cNvPr>
            <p:cNvCxnSpPr>
              <a:cxnSpLocks/>
            </p:cNvCxnSpPr>
            <p:nvPr/>
          </p:nvCxnSpPr>
          <p:spPr>
            <a:xfrm>
              <a:off x="7476758" y="4554279"/>
              <a:ext cx="323789" cy="0"/>
            </a:xfrm>
            <a:prstGeom prst="line">
              <a:avLst/>
            </a:prstGeom>
            <a:ln w="38100">
              <a:solidFill>
                <a:schemeClr val="accent1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Conector recto de flecha 218">
              <a:extLst>
                <a:ext uri="{FF2B5EF4-FFF2-40B4-BE49-F238E27FC236}">
                  <a16:creationId xmlns:a16="http://schemas.microsoft.com/office/drawing/2014/main" id="{8C6985F4-F4DD-4111-8465-2B4DD384A196}"/>
                </a:ext>
              </a:extLst>
            </p:cNvPr>
            <p:cNvCxnSpPr>
              <a:cxnSpLocks/>
            </p:cNvCxnSpPr>
            <p:nvPr/>
          </p:nvCxnSpPr>
          <p:spPr>
            <a:xfrm>
              <a:off x="2671843" y="5649151"/>
              <a:ext cx="5497908" cy="0"/>
            </a:xfrm>
            <a:prstGeom prst="straightConnector1">
              <a:avLst/>
            </a:prstGeom>
            <a:ln w="38100">
              <a:solidFill>
                <a:schemeClr val="accent1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0" name="Flecha: a la derecha 219">
              <a:extLst>
                <a:ext uri="{FF2B5EF4-FFF2-40B4-BE49-F238E27FC236}">
                  <a16:creationId xmlns:a16="http://schemas.microsoft.com/office/drawing/2014/main" id="{F36653BD-35D2-40FC-9B21-027997B02B40}"/>
                </a:ext>
              </a:extLst>
            </p:cNvPr>
            <p:cNvSpPr/>
            <p:nvPr/>
          </p:nvSpPr>
          <p:spPr>
            <a:xfrm>
              <a:off x="673035" y="5415046"/>
              <a:ext cx="1998807" cy="488221"/>
            </a:xfrm>
            <a:prstGeom prst="rightArrow">
              <a:avLst>
                <a:gd name="adj1" fmla="val 50000"/>
                <a:gd name="adj2" fmla="val 46616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sz="1400" dirty="0"/>
                <a:t>Otras M. Primas</a:t>
              </a:r>
            </a:p>
          </p:txBody>
        </p:sp>
      </p:grpSp>
      <p:sp>
        <p:nvSpPr>
          <p:cNvPr id="4" name="Rectángulo 3">
            <a:extLst>
              <a:ext uri="{FF2B5EF4-FFF2-40B4-BE49-F238E27FC236}">
                <a16:creationId xmlns:a16="http://schemas.microsoft.com/office/drawing/2014/main" id="{17BA39AA-FD46-4856-AEB2-914D22CACE0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9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B95DE03A-D060-4B09-A141-6C04C7517554}"/>
              </a:ext>
            </a:extLst>
          </p:cNvPr>
          <p:cNvSpPr txBox="1"/>
          <p:nvPr/>
        </p:nvSpPr>
        <p:spPr>
          <a:xfrm>
            <a:off x="1801456" y="2164293"/>
            <a:ext cx="8703114" cy="187743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AR" sz="2800" dirty="0">
                <a:solidFill>
                  <a:srgbClr val="0F0FC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Más información en:</a:t>
            </a:r>
          </a:p>
          <a:p>
            <a:endParaRPr lang="es-AR" sz="2800" dirty="0">
              <a:solidFill>
                <a:srgbClr val="0F0FC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s-AR" sz="6000" u="sng" dirty="0">
                <a:solidFill>
                  <a:srgbClr val="1414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https://tecnoedu.com</a:t>
            </a:r>
            <a:endParaRPr lang="es-AR" sz="6000" u="sng" dirty="0">
              <a:solidFill>
                <a:srgbClr val="1414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9" name="Imagen 48">
            <a:extLst>
              <a:ext uri="{FF2B5EF4-FFF2-40B4-BE49-F238E27FC236}">
                <a16:creationId xmlns:a16="http://schemas.microsoft.com/office/drawing/2014/main" id="{C11F132B-3AD8-4007-BF6B-BF449ECB22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20" y="5553385"/>
            <a:ext cx="4232727" cy="1058182"/>
          </a:xfrm>
          <a:prstGeom prst="rect">
            <a:avLst/>
          </a:prstGeom>
        </p:spPr>
      </p:pic>
      <p:pic>
        <p:nvPicPr>
          <p:cNvPr id="50" name="Picture 2" descr="armfield">
            <a:extLst>
              <a:ext uri="{FF2B5EF4-FFF2-40B4-BE49-F238E27FC236}">
                <a16:creationId xmlns:a16="http://schemas.microsoft.com/office/drawing/2014/main" id="{CFBC93F7-0D8F-48DC-A13F-1579D8350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0813" y="5828739"/>
            <a:ext cx="2327514" cy="536576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3587399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8000">
        <p:fade/>
      </p:transition>
    </mc:Choice>
    <mc:Fallback>
      <p:transition spd="med" advTm="6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3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953</TotalTime>
  <Words>358</Words>
  <Application>Microsoft Office PowerPoint</Application>
  <PresentationFormat>Panorámica</PresentationFormat>
  <Paragraphs>112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Open Sans</vt:lpstr>
      <vt:lpstr>Roboto</vt:lpstr>
      <vt:lpstr>Tema de Office</vt:lpstr>
      <vt:lpstr>Investigación, Desarrollo, Enseñanza y Práctica de Técnicas de la Industria Aceitera</vt:lpstr>
      <vt:lpstr>Procesos típicos de la Industria Aceitera</vt:lpstr>
      <vt:lpstr>Procesos típicos de la Industria Aceitera</vt:lpstr>
      <vt:lpstr>Procesos típicos de la Industria Aceitera</vt:lpstr>
      <vt:lpstr>Procesos típicos de la Industria Aceitera</vt:lpstr>
      <vt:lpstr>Procesos típicos de la Industria Aceitera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Laboratorio completo de Enseñanza y Práctica sobre Técnicas de la Industria Láctea</dc:title>
  <dc:creator>sergio</dc:creator>
  <cp:lastModifiedBy>sergio</cp:lastModifiedBy>
  <cp:revision>104</cp:revision>
  <dcterms:created xsi:type="dcterms:W3CDTF">2020-08-06T13:51:17Z</dcterms:created>
  <dcterms:modified xsi:type="dcterms:W3CDTF">2020-09-02T19:14:58Z</dcterms:modified>
</cp:coreProperties>
</file>